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2" r:id="rId3"/>
  </p:sldMasterIdLst>
  <p:notesMasterIdLst>
    <p:notesMasterId r:id="rId41"/>
  </p:notesMasterIdLst>
  <p:handoutMasterIdLst>
    <p:handoutMasterId r:id="rId42"/>
  </p:handoutMasterIdLst>
  <p:sldIdLst>
    <p:sldId id="256" r:id="rId4"/>
    <p:sldId id="257" r:id="rId5"/>
    <p:sldId id="293" r:id="rId6"/>
    <p:sldId id="284" r:id="rId7"/>
    <p:sldId id="294" r:id="rId8"/>
    <p:sldId id="295" r:id="rId9"/>
    <p:sldId id="296" r:id="rId10"/>
    <p:sldId id="297" r:id="rId11"/>
    <p:sldId id="260" r:id="rId12"/>
    <p:sldId id="261" r:id="rId13"/>
    <p:sldId id="262" r:id="rId14"/>
    <p:sldId id="263" r:id="rId15"/>
    <p:sldId id="264" r:id="rId16"/>
    <p:sldId id="265" r:id="rId17"/>
    <p:sldId id="298" r:id="rId18"/>
    <p:sldId id="299" r:id="rId19"/>
    <p:sldId id="300" r:id="rId20"/>
    <p:sldId id="269" r:id="rId21"/>
    <p:sldId id="258" r:id="rId22"/>
    <p:sldId id="282" r:id="rId23"/>
    <p:sldId id="313" r:id="rId24"/>
    <p:sldId id="259" r:id="rId25"/>
    <p:sldId id="301" r:id="rId26"/>
    <p:sldId id="303" r:id="rId27"/>
    <p:sldId id="312" r:id="rId28"/>
    <p:sldId id="302" r:id="rId29"/>
    <p:sldId id="304" r:id="rId30"/>
    <p:sldId id="305" r:id="rId31"/>
    <p:sldId id="306" r:id="rId32"/>
    <p:sldId id="307" r:id="rId33"/>
    <p:sldId id="308" r:id="rId34"/>
    <p:sldId id="309" r:id="rId35"/>
    <p:sldId id="310" r:id="rId36"/>
    <p:sldId id="311" r:id="rId37"/>
    <p:sldId id="266" r:id="rId38"/>
    <p:sldId id="267" r:id="rId39"/>
    <p:sldId id="268" r:id="rId40"/>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88"/>
    <p:restoredTop sz="64446"/>
  </p:normalViewPr>
  <p:slideViewPr>
    <p:cSldViewPr snapToGrid="0" snapToObjects="1">
      <p:cViewPr varScale="1">
        <p:scale>
          <a:sx n="145" d="100"/>
          <a:sy n="145" d="100"/>
        </p:scale>
        <p:origin x="433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handoutMaster" Target="handoutMasters/handout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789A374-589A-CF4C-88A2-B2ED310A825C}"/>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FC7CF3C-8BB1-CA4E-9BE0-BEB403F04177}"/>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A241695E-FC90-7E46-B745-C6E5B59A5CAA}" type="datetimeFigureOut">
              <a:rPr lang="en-US" smtClean="0"/>
              <a:t>10/25/18</a:t>
            </a:fld>
            <a:endParaRPr lang="en-US"/>
          </a:p>
        </p:txBody>
      </p:sp>
      <p:sp>
        <p:nvSpPr>
          <p:cNvPr id="4" name="Footer Placeholder 3">
            <a:extLst>
              <a:ext uri="{FF2B5EF4-FFF2-40B4-BE49-F238E27FC236}">
                <a16:creationId xmlns:a16="http://schemas.microsoft.com/office/drawing/2014/main" id="{BBED5BCB-6A9B-A44B-851B-ED62707E8020}"/>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740CEC-D9E7-774E-AEBC-2E069E3065C9}"/>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253C8B3F-0E75-2B48-B5EC-081C375DB43F}" type="slidenum">
              <a:rPr lang="en-US" smtClean="0"/>
              <a:t>‹#›</a:t>
            </a:fld>
            <a:endParaRPr lang="en-US"/>
          </a:p>
        </p:txBody>
      </p:sp>
    </p:spTree>
    <p:extLst>
      <p:ext uri="{BB962C8B-B14F-4D97-AF65-F5344CB8AC3E}">
        <p14:creationId xmlns:p14="http://schemas.microsoft.com/office/powerpoint/2010/main" val="40754837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8E5CB1A7-982E-0244-A0E8-1064DD9E83E0}" type="datetimeFigureOut">
              <a:rPr lang="en-US" smtClean="0"/>
              <a:t>10/25/18</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C39CB747-89AF-FF4D-B2E0-BE83305EFB7B}" type="slidenum">
              <a:rPr lang="en-US" smtClean="0"/>
              <a:t>‹#›</a:t>
            </a:fld>
            <a:endParaRPr lang="en-US"/>
          </a:p>
        </p:txBody>
      </p:sp>
    </p:spTree>
    <p:extLst>
      <p:ext uri="{BB962C8B-B14F-4D97-AF65-F5344CB8AC3E}">
        <p14:creationId xmlns:p14="http://schemas.microsoft.com/office/powerpoint/2010/main" val="568000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44b642c7fd_0_10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44b642c7fd_0_10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34044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44ce6f2edf_0_2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44ce6f2edf_0_2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3124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44b642c7fd_0_2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44b642c7fd_0_2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Limitations: demographics are not representative, findings may not be universal or reproducible, </a:t>
            </a:r>
            <a:endParaRPr/>
          </a:p>
          <a:p>
            <a:pPr marL="457200" lvl="0" indent="-298450" algn="l" rtl="0">
              <a:spcBef>
                <a:spcPts val="0"/>
              </a:spcBef>
              <a:spcAft>
                <a:spcPts val="0"/>
              </a:spcAft>
              <a:buSzPts val="1100"/>
              <a:buAutoNum type="arabicPeriod"/>
            </a:pPr>
            <a:r>
              <a:rPr lang="en"/>
              <a:t>How to improve: alter demographics to better reflect true US child population, repeat study to assess validity</a:t>
            </a:r>
            <a:endParaRPr/>
          </a:p>
          <a:p>
            <a:pPr marL="0" lvl="0" indent="0" algn="l" rtl="0">
              <a:spcBef>
                <a:spcPts val="0"/>
              </a:spcBef>
              <a:spcAft>
                <a:spcPts val="0"/>
              </a:spcAft>
              <a:buNone/>
            </a:pPr>
            <a:endParaRPr/>
          </a:p>
          <a:p>
            <a:pPr marL="0" lvl="0" indent="0" algn="l" rtl="0">
              <a:spcBef>
                <a:spcPts val="0"/>
              </a:spcBef>
              <a:spcAft>
                <a:spcPts val="0"/>
              </a:spcAft>
              <a:buNone/>
            </a:pPr>
            <a:r>
              <a:rPr lang="en"/>
              <a:t>Next steps: studies on ALT levels and associated NAFLD in order to answer Qs about correlated stages of liver disease</a:t>
            </a:r>
            <a:endParaRPr/>
          </a:p>
          <a:p>
            <a:pPr marL="0" lvl="0" indent="0" algn="l" rtl="0">
              <a:spcBef>
                <a:spcPts val="0"/>
              </a:spcBef>
              <a:spcAft>
                <a:spcPts val="0"/>
              </a:spcAft>
              <a:buNone/>
            </a:pPr>
            <a:endParaRPr/>
          </a:p>
          <a:p>
            <a:pPr marL="0" lvl="0" indent="0" algn="l" rtl="0">
              <a:spcBef>
                <a:spcPts val="0"/>
              </a:spcBef>
              <a:spcAft>
                <a:spcPts val="0"/>
              </a:spcAft>
              <a:buNone/>
            </a:pPr>
            <a:r>
              <a:rPr lang="en"/>
              <a:t>3. Importance of obesity monitoring and prevention at early-childhood, greater focus among children (nutritious diets, PA, improve food sold at schools, length of recess/PE, limit TV time)</a:t>
            </a:r>
            <a:endParaRPr/>
          </a:p>
        </p:txBody>
      </p:sp>
    </p:spTree>
    <p:extLst>
      <p:ext uri="{BB962C8B-B14F-4D97-AF65-F5344CB8AC3E}">
        <p14:creationId xmlns:p14="http://schemas.microsoft.com/office/powerpoint/2010/main" val="2252808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44ce6f2edf_0_1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44ce6f2edf_0_1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8505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44b642c7fd_0_19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44b642c7fd_0_19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9540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44b642c7fd_0_16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44b642c7fd_0_16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75024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Meglitinides</a:t>
            </a:r>
          </a:p>
          <a:p>
            <a:r>
              <a:rPr lang="en-US" dirty="0"/>
              <a:t>Alpha glucosidase inhibitors</a:t>
            </a:r>
          </a:p>
          <a:p>
            <a:r>
              <a:rPr lang="en-US" dirty="0"/>
              <a:t>TXDs</a:t>
            </a:r>
          </a:p>
          <a:p>
            <a:r>
              <a:rPr lang="en-US" dirty="0"/>
              <a:t>DPP4 inhibitors</a:t>
            </a:r>
          </a:p>
          <a:p>
            <a:r>
              <a:rPr lang="en-US" dirty="0"/>
              <a:t>Sulfonylureas</a:t>
            </a:r>
          </a:p>
          <a:p>
            <a:r>
              <a:rPr lang="en-US" dirty="0"/>
              <a:t>Biguanides</a:t>
            </a:r>
          </a:p>
          <a:p>
            <a:r>
              <a:rPr lang="en-US" dirty="0"/>
              <a:t>dopamine agonists</a:t>
            </a:r>
          </a:p>
          <a:p>
            <a:r>
              <a:rPr lang="en-US" dirty="0"/>
              <a:t>Bile acid sequestrants</a:t>
            </a:r>
          </a:p>
          <a:p>
            <a:r>
              <a:rPr lang="en-US" dirty="0"/>
              <a:t>SGLT2 inhibitors</a:t>
            </a:r>
          </a:p>
          <a:p>
            <a:r>
              <a:rPr lang="en-US" dirty="0"/>
              <a:t>GLP1 agonists</a:t>
            </a:r>
          </a:p>
          <a:p>
            <a:r>
              <a:rPr lang="en-US" dirty="0"/>
              <a:t>Amylin </a:t>
            </a:r>
            <a:r>
              <a:rPr lang="en-US" dirty="0" err="1"/>
              <a:t>alalog</a:t>
            </a:r>
            <a:endParaRPr lang="en-US" dirty="0"/>
          </a:p>
        </p:txBody>
      </p:sp>
      <p:sp>
        <p:nvSpPr>
          <p:cNvPr id="4" name="Slide Number Placeholder 3"/>
          <p:cNvSpPr>
            <a:spLocks noGrp="1"/>
          </p:cNvSpPr>
          <p:nvPr>
            <p:ph type="sldNum" sz="quarter" idx="5"/>
          </p:nvPr>
        </p:nvSpPr>
        <p:spPr/>
        <p:txBody>
          <a:bodyPr/>
          <a:lstStyle/>
          <a:p>
            <a:fld id="{C39CB747-89AF-FF4D-B2E0-BE83305EFB7B}" type="slidenum">
              <a:rPr lang="en-US" smtClean="0"/>
              <a:t>25</a:t>
            </a:fld>
            <a:endParaRPr lang="en-US"/>
          </a:p>
        </p:txBody>
      </p:sp>
    </p:spTree>
    <p:extLst>
      <p:ext uri="{BB962C8B-B14F-4D97-AF65-F5344CB8AC3E}">
        <p14:creationId xmlns:p14="http://schemas.microsoft.com/office/powerpoint/2010/main" val="1937654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Hispanic at higher risk for NAFLD, but lower risk </a:t>
            </a:r>
            <a:r>
              <a:rPr lang="en-US"/>
              <a:t>of progression</a:t>
            </a:r>
          </a:p>
        </p:txBody>
      </p:sp>
      <p:sp>
        <p:nvSpPr>
          <p:cNvPr id="4" name="Slide Number Placeholder 3"/>
          <p:cNvSpPr>
            <a:spLocks noGrp="1"/>
          </p:cNvSpPr>
          <p:nvPr>
            <p:ph type="sldNum" sz="quarter" idx="5"/>
          </p:nvPr>
        </p:nvSpPr>
        <p:spPr/>
        <p:txBody>
          <a:bodyPr/>
          <a:lstStyle/>
          <a:p>
            <a:fld id="{C39CB747-89AF-FF4D-B2E0-BE83305EFB7B}" type="slidenum">
              <a:rPr lang="en-US" smtClean="0"/>
              <a:t>27</a:t>
            </a:fld>
            <a:endParaRPr lang="en-US"/>
          </a:p>
        </p:txBody>
      </p:sp>
    </p:spTree>
    <p:extLst>
      <p:ext uri="{BB962C8B-B14F-4D97-AF65-F5344CB8AC3E}">
        <p14:creationId xmlns:p14="http://schemas.microsoft.com/office/powerpoint/2010/main" val="13044882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Corpus uteri -&gt; Cervical</a:t>
            </a:r>
          </a:p>
        </p:txBody>
      </p:sp>
      <p:sp>
        <p:nvSpPr>
          <p:cNvPr id="4" name="Slide Number Placeholder 3"/>
          <p:cNvSpPr>
            <a:spLocks noGrp="1"/>
          </p:cNvSpPr>
          <p:nvPr>
            <p:ph type="sldNum" sz="quarter" idx="10"/>
          </p:nvPr>
        </p:nvSpPr>
        <p:spPr/>
        <p:txBody>
          <a:bodyPr/>
          <a:lstStyle/>
          <a:p>
            <a:fld id="{C39CB747-89AF-FF4D-B2E0-BE83305EFB7B}" type="slidenum">
              <a:rPr lang="en-US" smtClean="0"/>
              <a:t>36</a:t>
            </a:fld>
            <a:endParaRPr lang="en-US"/>
          </a:p>
        </p:txBody>
      </p:sp>
    </p:spTree>
    <p:extLst>
      <p:ext uri="{BB962C8B-B14F-4D97-AF65-F5344CB8AC3E}">
        <p14:creationId xmlns:p14="http://schemas.microsoft.com/office/powerpoint/2010/main" val="814012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44b642c7fd_0_18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44b642c7fd_0_18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5778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44b642c7fd_0_19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44b642c7fd_0_197: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4045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44b642c7fd_0_20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44b642c7fd_0_20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9285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44b642c7fd_0_20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44b642c7fd_0_207: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7556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44b642c7fd_0_17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44b642c7fd_0_17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82429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44ce6f2edf_0_1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44ce6f2edf_0_1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0037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4b642c7fd_0_21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4b642c7fd_0_21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7745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44b642c7fd_0_21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44b642c7fd_0_21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6207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ED41F53-2994-EA4E-8213-9BE80953A4EA}" type="datetimeFigureOut">
              <a:rPr lang="en-US" smtClean="0"/>
              <a:t>10/25/18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C4473B-2103-7D43-B86E-B22D79FF7CDE}" type="slidenum">
              <a:rPr lang="en-US" smtClean="0"/>
              <a:t>‹#›</a:t>
            </a:fld>
            <a:endParaRPr lang="en-US"/>
          </a:p>
        </p:txBody>
      </p:sp>
    </p:spTree>
    <p:extLst>
      <p:ext uri="{BB962C8B-B14F-4D97-AF65-F5344CB8AC3E}">
        <p14:creationId xmlns:p14="http://schemas.microsoft.com/office/powerpoint/2010/main" val="1122244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D41F53-2994-EA4E-8213-9BE80953A4EA}" type="datetimeFigureOut">
              <a:rPr lang="en-US" smtClean="0"/>
              <a:t>10/25/18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C4473B-2103-7D43-B86E-B22D79FF7CDE}" type="slidenum">
              <a:rPr lang="en-US" smtClean="0"/>
              <a:t>‹#›</a:t>
            </a:fld>
            <a:endParaRPr lang="en-US"/>
          </a:p>
        </p:txBody>
      </p:sp>
    </p:spTree>
    <p:extLst>
      <p:ext uri="{BB962C8B-B14F-4D97-AF65-F5344CB8AC3E}">
        <p14:creationId xmlns:p14="http://schemas.microsoft.com/office/powerpoint/2010/main" val="1919127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D41F53-2994-EA4E-8213-9BE80953A4EA}" type="datetimeFigureOut">
              <a:rPr lang="en-US" smtClean="0"/>
              <a:t>10/25/18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C4473B-2103-7D43-B86E-B22D79FF7CDE}" type="slidenum">
              <a:rPr lang="en-US" smtClean="0"/>
              <a:t>‹#›</a:t>
            </a:fld>
            <a:endParaRPr lang="en-US"/>
          </a:p>
        </p:txBody>
      </p:sp>
    </p:spTree>
    <p:extLst>
      <p:ext uri="{BB962C8B-B14F-4D97-AF65-F5344CB8AC3E}">
        <p14:creationId xmlns:p14="http://schemas.microsoft.com/office/powerpoint/2010/main" val="1712174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p:nvPr/>
        </p:nvSpPr>
        <p:spPr>
          <a:xfrm>
            <a:off x="3665400" y="998400"/>
            <a:ext cx="4861200" cy="48612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 name="Google Shape;11;p2"/>
          <p:cNvSpPr/>
          <p:nvPr/>
        </p:nvSpPr>
        <p:spPr>
          <a:xfrm>
            <a:off x="3990600" y="1323600"/>
            <a:ext cx="4210800" cy="4210800"/>
          </a:xfrm>
          <a:prstGeom prst="rect">
            <a:avLst/>
          </a:prstGeom>
          <a:noFill/>
          <a:ln w="28575" cap="flat" cmpd="sng">
            <a:solidFill>
              <a:schemeClr val="lt1"/>
            </a:solidFill>
            <a:prstDash val="solid"/>
            <a:miter lim="8000"/>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 name="Google Shape;12;p2"/>
          <p:cNvSpPr txBox="1">
            <a:spLocks noGrp="1"/>
          </p:cNvSpPr>
          <p:nvPr>
            <p:ph type="ctrTitle"/>
          </p:nvPr>
        </p:nvSpPr>
        <p:spPr>
          <a:xfrm>
            <a:off x="4128333" y="2169600"/>
            <a:ext cx="3935200" cy="2112400"/>
          </a:xfrm>
          <a:prstGeom prst="rect">
            <a:avLst/>
          </a:prstGeom>
        </p:spPr>
        <p:txBody>
          <a:bodyPr spcFirstLastPara="1" wrap="square" lIns="91425" tIns="91425" rIns="91425" bIns="91425" anchor="ctr" anchorCtr="0"/>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a:endParaRPr/>
          </a:p>
        </p:txBody>
      </p:sp>
      <p:sp>
        <p:nvSpPr>
          <p:cNvPr id="13" name="Google Shape;13;p2"/>
          <p:cNvSpPr txBox="1">
            <a:spLocks noGrp="1"/>
          </p:cNvSpPr>
          <p:nvPr>
            <p:ph type="subTitle" idx="1"/>
          </p:nvPr>
        </p:nvSpPr>
        <p:spPr>
          <a:xfrm>
            <a:off x="4128484" y="4355907"/>
            <a:ext cx="3935200" cy="935200"/>
          </a:xfrm>
          <a:prstGeom prst="rect">
            <a:avLst/>
          </a:prstGeom>
        </p:spPr>
        <p:txBody>
          <a:bodyPr spcFirstLastPara="1" wrap="square" lIns="91425" tIns="91425" rIns="91425" bIns="91425" anchor="b" anchorCtr="0"/>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sz="2400" b="1">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sz="2400" b="1">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sz="2400" b="1">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sz="2400" b="1">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sz="2400" b="1">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sz="2400" b="1">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sz="2400" b="1">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sz="2400" b="1">
                <a:solidFill>
                  <a:schemeClr val="lt1"/>
                </a:solidFill>
                <a:latin typeface="Playfair Display"/>
                <a:ea typeface="Playfair Display"/>
                <a:cs typeface="Playfair Display"/>
                <a:sym typeface="Playfair Display"/>
              </a:defRPr>
            </a:lvl9pPr>
          </a:lstStyle>
          <a:p>
            <a:endParaRPr/>
          </a:p>
        </p:txBody>
      </p:sp>
      <p:sp>
        <p:nvSpPr>
          <p:cNvPr id="14" name="Google Shape;14;p2"/>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6404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679400" y="1898500"/>
            <a:ext cx="10833200" cy="2397600"/>
          </a:xfrm>
          <a:prstGeom prst="rect">
            <a:avLst/>
          </a:prstGeom>
        </p:spPr>
        <p:txBody>
          <a:bodyPr spcFirstLastPara="1" wrap="square" lIns="91425" tIns="91425" rIns="91425" bIns="91425" anchor="ctr" anchorCtr="0"/>
          <a:lstStyle>
            <a:lvl1pPr lvl="0" algn="ctr">
              <a:spcBef>
                <a:spcPts val="0"/>
              </a:spcBef>
              <a:spcAft>
                <a:spcPts val="0"/>
              </a:spcAft>
              <a:buClr>
                <a:schemeClr val="lt1"/>
              </a:buClr>
              <a:buSzPts val="4800"/>
              <a:buFont typeface="Lato"/>
              <a:buNone/>
              <a:defRPr sz="6400" b="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sz="6400" b="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sz="6400" b="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sz="6400" b="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sz="6400" b="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sz="6400" b="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sz="6400" b="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sz="6400" b="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sz="6400" b="0">
                <a:solidFill>
                  <a:schemeClr val="lt1"/>
                </a:solidFill>
                <a:latin typeface="Lato"/>
                <a:ea typeface="Lato"/>
                <a:cs typeface="Lato"/>
                <a:sym typeface="Lato"/>
              </a:defRPr>
            </a:lvl9pPr>
          </a:lstStyle>
          <a:p>
            <a:endParaRPr/>
          </a:p>
        </p:txBody>
      </p:sp>
      <p:sp>
        <p:nvSpPr>
          <p:cNvPr id="17" name="Google Shape;17;p3"/>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936350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p:nvPr/>
        </p:nvSpPr>
        <p:spPr>
          <a:xfrm>
            <a:off x="0" y="6727600"/>
            <a:ext cx="12192000" cy="1304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 name="Google Shape;20;p4"/>
          <p:cNvSpPr txBox="1">
            <a:spLocks noGrp="1"/>
          </p:cNvSpPr>
          <p:nvPr>
            <p:ph type="title"/>
          </p:nvPr>
        </p:nvSpPr>
        <p:spPr>
          <a:xfrm>
            <a:off x="415600" y="521800"/>
            <a:ext cx="11360800" cy="834800"/>
          </a:xfrm>
          <a:prstGeom prst="rect">
            <a:avLst/>
          </a:prstGeom>
        </p:spPr>
        <p:txBody>
          <a:bodyPr spcFirstLastPara="1" wrap="square" lIns="91425" tIns="91425" rIns="91425" bIns="91425" anchor="t" anchorCtr="0"/>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1" name="Google Shape;21;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2" name="Google Shape;22;p4"/>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862224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415600" y="521800"/>
            <a:ext cx="11360800" cy="834800"/>
          </a:xfrm>
          <a:prstGeom prst="rect">
            <a:avLst/>
          </a:prstGeom>
        </p:spPr>
        <p:txBody>
          <a:bodyPr spcFirstLastPara="1" wrap="square" lIns="91425" tIns="91425" rIns="91425" bIns="91425" anchor="t" anchorCtr="0"/>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6" name="Google Shape;26;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7" name="Google Shape;27;p5"/>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094426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415600" y="521800"/>
            <a:ext cx="11360800" cy="834800"/>
          </a:xfrm>
          <a:prstGeom prst="rect">
            <a:avLst/>
          </a:prstGeom>
        </p:spPr>
        <p:txBody>
          <a:bodyPr spcFirstLastPara="1" wrap="square" lIns="91425" tIns="91425" rIns="91425" bIns="91425" anchor="t" anchorCtr="0"/>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6"/>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833754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3" name="Google Shape;33;p7"/>
          <p:cNvSpPr txBox="1">
            <a:spLocks noGrp="1"/>
          </p:cNvSpPr>
          <p:nvPr>
            <p:ph type="body" idx="1"/>
          </p:nvPr>
        </p:nvSpPr>
        <p:spPr>
          <a:xfrm>
            <a:off x="415600" y="1855171"/>
            <a:ext cx="3744000" cy="4239200"/>
          </a:xfrm>
          <a:prstGeom prst="rect">
            <a:avLst/>
          </a:prstGeom>
        </p:spPr>
        <p:txBody>
          <a:bodyPr spcFirstLastPara="1" wrap="square" lIns="91425" tIns="91425" rIns="91425" bIns="91425" anchor="t" anchorCtr="0"/>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4" name="Google Shape;34;p7"/>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278769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dk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653667" y="701800"/>
            <a:ext cx="7491600" cy="54544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Font typeface="Lato"/>
              <a:buNone/>
              <a:defRPr sz="6400" b="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sz="6400" b="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sz="6400" b="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sz="6400" b="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sz="6400" b="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sz="6400" b="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sz="6400" b="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sz="6400" b="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sz="6400" b="0">
                <a:solidFill>
                  <a:schemeClr val="lt1"/>
                </a:solidFill>
                <a:latin typeface="Lato"/>
                <a:ea typeface="Lato"/>
                <a:cs typeface="Lato"/>
                <a:sym typeface="Lato"/>
              </a:defRPr>
            </a:lvl9pPr>
          </a:lstStyle>
          <a:p>
            <a:endParaRPr/>
          </a:p>
        </p:txBody>
      </p:sp>
      <p:sp>
        <p:nvSpPr>
          <p:cNvPr id="37" name="Google Shape;37;p8"/>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452083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8"/>
        <p:cNvGrpSpPr/>
        <p:nvPr/>
      </p:nvGrpSpPr>
      <p:grpSpPr>
        <a:xfrm>
          <a:off x="0" y="0"/>
          <a:ext cx="0" cy="0"/>
          <a:chOff x="0" y="0"/>
          <a:chExt cx="0" cy="0"/>
        </a:xfrm>
      </p:grpSpPr>
      <p:sp>
        <p:nvSpPr>
          <p:cNvPr id="39" name="Google Shape;39;p9"/>
          <p:cNvSpPr/>
          <p:nvPr/>
        </p:nvSpPr>
        <p:spPr>
          <a:xfrm>
            <a:off x="6096000" y="-33"/>
            <a:ext cx="60960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40" name="Google Shape;40;p9"/>
          <p:cNvCxnSpPr/>
          <p:nvPr/>
        </p:nvCxnSpPr>
        <p:spPr>
          <a:xfrm>
            <a:off x="6706233" y="5994000"/>
            <a:ext cx="624400" cy="0"/>
          </a:xfrm>
          <a:prstGeom prst="straightConnector1">
            <a:avLst/>
          </a:prstGeom>
          <a:noFill/>
          <a:ln w="19050" cap="flat" cmpd="sng">
            <a:solidFill>
              <a:schemeClr val="lt1"/>
            </a:solidFill>
            <a:prstDash val="solid"/>
            <a:round/>
            <a:headEnd type="none" w="sm" len="sm"/>
            <a:tailEnd type="none" w="sm" len="sm"/>
          </a:ln>
        </p:spPr>
      </p:cxnSp>
      <p:sp>
        <p:nvSpPr>
          <p:cNvPr id="41" name="Google Shape;41;p9"/>
          <p:cNvSpPr txBox="1">
            <a:spLocks noGrp="1"/>
          </p:cNvSpPr>
          <p:nvPr>
            <p:ph type="title"/>
          </p:nvPr>
        </p:nvSpPr>
        <p:spPr>
          <a:xfrm>
            <a:off x="354000" y="1477267"/>
            <a:ext cx="5393600" cy="22448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42" name="Google Shape;42;p9"/>
          <p:cNvSpPr txBox="1">
            <a:spLocks noGrp="1"/>
          </p:cNvSpPr>
          <p:nvPr>
            <p:ph type="subTitle" idx="1"/>
          </p:nvPr>
        </p:nvSpPr>
        <p:spPr>
          <a:xfrm>
            <a:off x="354000" y="3793601"/>
            <a:ext cx="5393600" cy="17940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43" name="Google Shape;43;p9"/>
          <p:cNvSpPr txBox="1">
            <a:spLocks noGrp="1"/>
          </p:cNvSpPr>
          <p:nvPr>
            <p:ph type="body" idx="2"/>
          </p:nvPr>
        </p:nvSpPr>
        <p:spPr>
          <a:xfrm>
            <a:off x="6586000" y="965600"/>
            <a:ext cx="5116000" cy="4926800"/>
          </a:xfrm>
          <a:prstGeom prst="rect">
            <a:avLst/>
          </a:prstGeom>
        </p:spPr>
        <p:txBody>
          <a:bodyPr spcFirstLastPara="1" wrap="square" lIns="91425" tIns="91425" rIns="91425" bIns="91425" anchor="ctr" anchorCtr="0"/>
          <a:lstStyle>
            <a:lvl1pPr marL="609585" lvl="0" indent="-457189">
              <a:spcBef>
                <a:spcPts val="0"/>
              </a:spcBef>
              <a:spcAft>
                <a:spcPts val="0"/>
              </a:spcAft>
              <a:buClr>
                <a:schemeClr val="lt1"/>
              </a:buClr>
              <a:buSzPts val="1800"/>
              <a:buChar char="●"/>
              <a:defRPr>
                <a:solidFill>
                  <a:schemeClr val="lt1"/>
                </a:solidFill>
              </a:defRPr>
            </a:lvl1pPr>
            <a:lvl2pPr marL="1219170" lvl="1" indent="-423323">
              <a:spcBef>
                <a:spcPts val="2133"/>
              </a:spcBef>
              <a:spcAft>
                <a:spcPts val="0"/>
              </a:spcAft>
              <a:buClr>
                <a:schemeClr val="lt1"/>
              </a:buClr>
              <a:buSzPts val="1400"/>
              <a:buChar char="○"/>
              <a:defRPr>
                <a:solidFill>
                  <a:schemeClr val="lt1"/>
                </a:solidFill>
              </a:defRPr>
            </a:lvl2pPr>
            <a:lvl3pPr marL="1828754" lvl="2" indent="-423323">
              <a:spcBef>
                <a:spcPts val="2133"/>
              </a:spcBef>
              <a:spcAft>
                <a:spcPts val="0"/>
              </a:spcAft>
              <a:buClr>
                <a:schemeClr val="lt1"/>
              </a:buClr>
              <a:buSzPts val="1400"/>
              <a:buChar char="■"/>
              <a:defRPr>
                <a:solidFill>
                  <a:schemeClr val="lt1"/>
                </a:solidFill>
              </a:defRPr>
            </a:lvl3pPr>
            <a:lvl4pPr marL="2438339" lvl="3" indent="-423323">
              <a:spcBef>
                <a:spcPts val="2133"/>
              </a:spcBef>
              <a:spcAft>
                <a:spcPts val="0"/>
              </a:spcAft>
              <a:buClr>
                <a:schemeClr val="lt1"/>
              </a:buClr>
              <a:buSzPts val="1400"/>
              <a:buChar char="●"/>
              <a:defRPr>
                <a:solidFill>
                  <a:schemeClr val="lt1"/>
                </a:solidFill>
              </a:defRPr>
            </a:lvl4pPr>
            <a:lvl5pPr marL="3047924" lvl="4" indent="-423323">
              <a:spcBef>
                <a:spcPts val="2133"/>
              </a:spcBef>
              <a:spcAft>
                <a:spcPts val="0"/>
              </a:spcAft>
              <a:buClr>
                <a:schemeClr val="lt1"/>
              </a:buClr>
              <a:buSzPts val="1400"/>
              <a:buChar char="○"/>
              <a:defRPr>
                <a:solidFill>
                  <a:schemeClr val="lt1"/>
                </a:solidFill>
              </a:defRPr>
            </a:lvl5pPr>
            <a:lvl6pPr marL="3657509" lvl="5" indent="-423323">
              <a:spcBef>
                <a:spcPts val="2133"/>
              </a:spcBef>
              <a:spcAft>
                <a:spcPts val="0"/>
              </a:spcAft>
              <a:buClr>
                <a:schemeClr val="lt1"/>
              </a:buClr>
              <a:buSzPts val="1400"/>
              <a:buChar char="■"/>
              <a:defRPr>
                <a:solidFill>
                  <a:schemeClr val="lt1"/>
                </a:solidFill>
              </a:defRPr>
            </a:lvl6pPr>
            <a:lvl7pPr marL="4267093" lvl="6" indent="-423323">
              <a:spcBef>
                <a:spcPts val="2133"/>
              </a:spcBef>
              <a:spcAft>
                <a:spcPts val="0"/>
              </a:spcAft>
              <a:buClr>
                <a:schemeClr val="lt1"/>
              </a:buClr>
              <a:buSzPts val="1400"/>
              <a:buChar char="●"/>
              <a:defRPr>
                <a:solidFill>
                  <a:schemeClr val="lt1"/>
                </a:solidFill>
              </a:defRPr>
            </a:lvl7pPr>
            <a:lvl8pPr marL="4876678" lvl="7" indent="-423323">
              <a:spcBef>
                <a:spcPts val="2133"/>
              </a:spcBef>
              <a:spcAft>
                <a:spcPts val="0"/>
              </a:spcAft>
              <a:buClr>
                <a:schemeClr val="lt1"/>
              </a:buClr>
              <a:buSzPts val="1400"/>
              <a:buChar char="○"/>
              <a:defRPr>
                <a:solidFill>
                  <a:schemeClr val="lt1"/>
                </a:solidFill>
              </a:defRPr>
            </a:lvl8pPr>
            <a:lvl9pPr marL="5486263" lvl="8" indent="-423323">
              <a:spcBef>
                <a:spcPts val="2133"/>
              </a:spcBef>
              <a:spcAft>
                <a:spcPts val="2133"/>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34232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D41F53-2994-EA4E-8213-9BE80953A4EA}" type="datetimeFigureOut">
              <a:rPr lang="en-US" smtClean="0"/>
              <a:t>10/25/18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C4473B-2103-7D43-B86E-B22D79FF7CDE}" type="slidenum">
              <a:rPr lang="en-US" smtClean="0"/>
              <a:t>‹#›</a:t>
            </a:fld>
            <a:endParaRPr lang="en-US"/>
          </a:p>
        </p:txBody>
      </p:sp>
    </p:spTree>
    <p:extLst>
      <p:ext uri="{BB962C8B-B14F-4D97-AF65-F5344CB8AC3E}">
        <p14:creationId xmlns:p14="http://schemas.microsoft.com/office/powerpoint/2010/main" val="2169777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426000" y="5640767"/>
            <a:ext cx="7998400" cy="798400"/>
          </a:xfrm>
          <a:prstGeom prst="rect">
            <a:avLst/>
          </a:prstGeom>
        </p:spPr>
        <p:txBody>
          <a:bodyPr spcFirstLastPara="1" wrap="square" lIns="91425" tIns="91425" rIns="91425" bIns="91425" anchor="ctr" anchorCtr="0"/>
          <a:lstStyle>
            <a:lvl1pPr marL="609585" lvl="0" indent="-304792">
              <a:lnSpc>
                <a:spcPct val="100000"/>
              </a:lnSpc>
              <a:spcBef>
                <a:spcPts val="0"/>
              </a:spcBef>
              <a:spcAft>
                <a:spcPts val="0"/>
              </a:spcAft>
              <a:buSzPts val="1800"/>
              <a:buNone/>
              <a:defRPr/>
            </a:lvl1pPr>
          </a:lstStyle>
          <a:p>
            <a:endParaRPr/>
          </a:p>
        </p:txBody>
      </p:sp>
      <p:sp>
        <p:nvSpPr>
          <p:cNvPr id="47" name="Google Shape;47;p10"/>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266068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8"/>
        <p:cNvGrpSpPr/>
        <p:nvPr/>
      </p:nvGrpSpPr>
      <p:grpSpPr>
        <a:xfrm>
          <a:off x="0" y="0"/>
          <a:ext cx="0" cy="0"/>
          <a:chOff x="0" y="0"/>
          <a:chExt cx="0" cy="0"/>
        </a:xfrm>
      </p:grpSpPr>
      <p:sp>
        <p:nvSpPr>
          <p:cNvPr id="49" name="Google Shape;49;p11"/>
          <p:cNvSpPr/>
          <p:nvPr/>
        </p:nvSpPr>
        <p:spPr>
          <a:xfrm>
            <a:off x="0" y="6727600"/>
            <a:ext cx="12192000" cy="1304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0" name="Google Shape;50;p11"/>
          <p:cNvSpPr txBox="1">
            <a:spLocks noGrp="1"/>
          </p:cNvSpPr>
          <p:nvPr>
            <p:ph type="title" hasCustomPrompt="1"/>
          </p:nvPr>
        </p:nvSpPr>
        <p:spPr>
          <a:xfrm>
            <a:off x="415600" y="1644133"/>
            <a:ext cx="11360800" cy="2146800"/>
          </a:xfrm>
          <a:prstGeom prst="rect">
            <a:avLst/>
          </a:prstGeom>
        </p:spPr>
        <p:txBody>
          <a:bodyPr spcFirstLastPara="1" wrap="square" lIns="91425" tIns="91425" rIns="91425" bIns="91425" anchor="b" anchorCtr="0"/>
          <a:lstStyle>
            <a:lvl1pPr lvl="0" algn="ctr">
              <a:spcBef>
                <a:spcPts val="0"/>
              </a:spcBef>
              <a:spcAft>
                <a:spcPts val="0"/>
              </a:spcAft>
              <a:buSzPts val="10000"/>
              <a:buFont typeface="Lato"/>
              <a:buNone/>
              <a:defRPr sz="13333">
                <a:latin typeface="Lato"/>
                <a:ea typeface="Lato"/>
                <a:cs typeface="Lato"/>
                <a:sym typeface="Lato"/>
              </a:defRPr>
            </a:lvl1pPr>
            <a:lvl2pPr lvl="1" algn="ctr">
              <a:spcBef>
                <a:spcPts val="0"/>
              </a:spcBef>
              <a:spcAft>
                <a:spcPts val="0"/>
              </a:spcAft>
              <a:buSzPts val="10000"/>
              <a:buFont typeface="Lato"/>
              <a:buNone/>
              <a:defRPr sz="13333">
                <a:latin typeface="Lato"/>
                <a:ea typeface="Lato"/>
                <a:cs typeface="Lato"/>
                <a:sym typeface="Lato"/>
              </a:defRPr>
            </a:lvl2pPr>
            <a:lvl3pPr lvl="2" algn="ctr">
              <a:spcBef>
                <a:spcPts val="0"/>
              </a:spcBef>
              <a:spcAft>
                <a:spcPts val="0"/>
              </a:spcAft>
              <a:buSzPts val="10000"/>
              <a:buFont typeface="Lato"/>
              <a:buNone/>
              <a:defRPr sz="13333">
                <a:latin typeface="Lato"/>
                <a:ea typeface="Lato"/>
                <a:cs typeface="Lato"/>
                <a:sym typeface="Lato"/>
              </a:defRPr>
            </a:lvl3pPr>
            <a:lvl4pPr lvl="3" algn="ctr">
              <a:spcBef>
                <a:spcPts val="0"/>
              </a:spcBef>
              <a:spcAft>
                <a:spcPts val="0"/>
              </a:spcAft>
              <a:buSzPts val="10000"/>
              <a:buFont typeface="Lato"/>
              <a:buNone/>
              <a:defRPr sz="13333">
                <a:latin typeface="Lato"/>
                <a:ea typeface="Lato"/>
                <a:cs typeface="Lato"/>
                <a:sym typeface="Lato"/>
              </a:defRPr>
            </a:lvl4pPr>
            <a:lvl5pPr lvl="4" algn="ctr">
              <a:spcBef>
                <a:spcPts val="0"/>
              </a:spcBef>
              <a:spcAft>
                <a:spcPts val="0"/>
              </a:spcAft>
              <a:buSzPts val="10000"/>
              <a:buFont typeface="Lato"/>
              <a:buNone/>
              <a:defRPr sz="13333">
                <a:latin typeface="Lato"/>
                <a:ea typeface="Lato"/>
                <a:cs typeface="Lato"/>
                <a:sym typeface="Lato"/>
              </a:defRPr>
            </a:lvl5pPr>
            <a:lvl6pPr lvl="5" algn="ctr">
              <a:spcBef>
                <a:spcPts val="0"/>
              </a:spcBef>
              <a:spcAft>
                <a:spcPts val="0"/>
              </a:spcAft>
              <a:buSzPts val="10000"/>
              <a:buFont typeface="Lato"/>
              <a:buNone/>
              <a:defRPr sz="13333">
                <a:latin typeface="Lato"/>
                <a:ea typeface="Lato"/>
                <a:cs typeface="Lato"/>
                <a:sym typeface="Lato"/>
              </a:defRPr>
            </a:lvl6pPr>
            <a:lvl7pPr lvl="6" algn="ctr">
              <a:spcBef>
                <a:spcPts val="0"/>
              </a:spcBef>
              <a:spcAft>
                <a:spcPts val="0"/>
              </a:spcAft>
              <a:buSzPts val="10000"/>
              <a:buFont typeface="Lato"/>
              <a:buNone/>
              <a:defRPr sz="13333">
                <a:latin typeface="Lato"/>
                <a:ea typeface="Lato"/>
                <a:cs typeface="Lato"/>
                <a:sym typeface="Lato"/>
              </a:defRPr>
            </a:lvl7pPr>
            <a:lvl8pPr lvl="7" algn="ctr">
              <a:spcBef>
                <a:spcPts val="0"/>
              </a:spcBef>
              <a:spcAft>
                <a:spcPts val="0"/>
              </a:spcAft>
              <a:buSzPts val="10000"/>
              <a:buFont typeface="Lato"/>
              <a:buNone/>
              <a:defRPr sz="13333">
                <a:latin typeface="Lato"/>
                <a:ea typeface="Lato"/>
                <a:cs typeface="Lato"/>
                <a:sym typeface="Lato"/>
              </a:defRPr>
            </a:lvl8pPr>
            <a:lvl9pPr lvl="8" algn="ctr">
              <a:spcBef>
                <a:spcPts val="0"/>
              </a:spcBef>
              <a:spcAft>
                <a:spcPts val="0"/>
              </a:spcAft>
              <a:buSzPts val="10000"/>
              <a:buFont typeface="Lato"/>
              <a:buNone/>
              <a:defRPr sz="13333">
                <a:latin typeface="Lato"/>
                <a:ea typeface="Lato"/>
                <a:cs typeface="Lato"/>
                <a:sym typeface="Lato"/>
              </a:defRPr>
            </a:lvl9pPr>
          </a:lstStyle>
          <a:p>
            <a:r>
              <a:t>xx%</a:t>
            </a:r>
          </a:p>
        </p:txBody>
      </p:sp>
      <p:sp>
        <p:nvSpPr>
          <p:cNvPr id="51" name="Google Shape;51;p11"/>
          <p:cNvSpPr txBox="1">
            <a:spLocks noGrp="1"/>
          </p:cNvSpPr>
          <p:nvPr>
            <p:ph type="body" idx="1"/>
          </p:nvPr>
        </p:nvSpPr>
        <p:spPr>
          <a:xfrm>
            <a:off x="415600" y="3892600"/>
            <a:ext cx="11360800" cy="1428800"/>
          </a:xfrm>
          <a:prstGeom prst="rect">
            <a:avLst/>
          </a:prstGeom>
        </p:spPr>
        <p:txBody>
          <a:bodyPr spcFirstLastPara="1" wrap="square" lIns="91425" tIns="91425" rIns="91425" bIns="91425" anchor="t" anchorCtr="0"/>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52" name="Google Shape;52;p11"/>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616571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210098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708D6F0-FC59-BC43-814F-E59DED1EA376}" type="datetimeFigureOut">
              <a:rPr lang="en-US" smtClean="0"/>
              <a:t>10/25/18</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8608C174-2F8C-FC48-9EFF-5A2C9B94634E}" type="slidenum">
              <a:rPr lang="en-US" smtClean="0"/>
              <a:t>‹#›</a:t>
            </a:fld>
            <a:endParaRPr lang="en-US"/>
          </a:p>
        </p:txBody>
      </p:sp>
    </p:spTree>
    <p:extLst>
      <p:ext uri="{BB962C8B-B14F-4D97-AF65-F5344CB8AC3E}">
        <p14:creationId xmlns:p14="http://schemas.microsoft.com/office/powerpoint/2010/main" val="17412546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08D6F0-FC59-BC43-814F-E59DED1EA376}" type="datetimeFigureOut">
              <a:rPr lang="en-US" smtClean="0"/>
              <a:t>10/25/18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8608C174-2F8C-FC48-9EFF-5A2C9B94634E}" type="slidenum">
              <a:rPr lang="en-US" smtClean="0"/>
              <a:t>‹#›</a:t>
            </a:fld>
            <a:endParaRPr lang="en-US"/>
          </a:p>
        </p:txBody>
      </p:sp>
    </p:spTree>
    <p:extLst>
      <p:ext uri="{BB962C8B-B14F-4D97-AF65-F5344CB8AC3E}">
        <p14:creationId xmlns:p14="http://schemas.microsoft.com/office/powerpoint/2010/main" val="22780285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08D6F0-FC59-BC43-814F-E59DED1EA376}" type="datetimeFigureOut">
              <a:rPr lang="en-US" smtClean="0"/>
              <a:t>10/25/18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08C174-2F8C-FC48-9EFF-5A2C9B94634E}" type="slidenum">
              <a:rPr lang="en-US" smtClean="0"/>
              <a:t>‹#›</a:t>
            </a:fld>
            <a:endParaRPr lang="en-US"/>
          </a:p>
        </p:txBody>
      </p:sp>
    </p:spTree>
    <p:extLst>
      <p:ext uri="{BB962C8B-B14F-4D97-AF65-F5344CB8AC3E}">
        <p14:creationId xmlns:p14="http://schemas.microsoft.com/office/powerpoint/2010/main" val="12444016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708D6F0-FC59-BC43-814F-E59DED1EA376}" type="datetimeFigureOut">
              <a:rPr lang="en-US" smtClean="0"/>
              <a:t>10/25/18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08C174-2F8C-FC48-9EFF-5A2C9B94634E}" type="slidenum">
              <a:rPr lang="en-US" smtClean="0"/>
              <a:t>‹#›</a:t>
            </a:fld>
            <a:endParaRPr lang="en-US"/>
          </a:p>
        </p:txBody>
      </p:sp>
    </p:spTree>
    <p:extLst>
      <p:ext uri="{BB962C8B-B14F-4D97-AF65-F5344CB8AC3E}">
        <p14:creationId xmlns:p14="http://schemas.microsoft.com/office/powerpoint/2010/main" val="37297871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708D6F0-FC59-BC43-814F-E59DED1EA376}" type="datetimeFigureOut">
              <a:rPr lang="en-US" smtClean="0"/>
              <a:t>10/25/18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08C174-2F8C-FC48-9EFF-5A2C9B94634E}" type="slidenum">
              <a:rPr lang="en-US" smtClean="0"/>
              <a:t>‹#›</a:t>
            </a:fld>
            <a:endParaRPr lang="en-US"/>
          </a:p>
        </p:txBody>
      </p:sp>
    </p:spTree>
    <p:extLst>
      <p:ext uri="{BB962C8B-B14F-4D97-AF65-F5344CB8AC3E}">
        <p14:creationId xmlns:p14="http://schemas.microsoft.com/office/powerpoint/2010/main" val="25387055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708D6F0-FC59-BC43-814F-E59DED1EA376}" type="datetimeFigureOut">
              <a:rPr lang="en-US" smtClean="0"/>
              <a:t>10/25/18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08C174-2F8C-FC48-9EFF-5A2C9B94634E}" type="slidenum">
              <a:rPr lang="en-US" smtClean="0"/>
              <a:t>‹#›</a:t>
            </a:fld>
            <a:endParaRPr lang="en-US"/>
          </a:p>
        </p:txBody>
      </p:sp>
    </p:spTree>
    <p:extLst>
      <p:ext uri="{BB962C8B-B14F-4D97-AF65-F5344CB8AC3E}">
        <p14:creationId xmlns:p14="http://schemas.microsoft.com/office/powerpoint/2010/main" val="5087240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08D6F0-FC59-BC43-814F-E59DED1EA376}" type="datetimeFigureOut">
              <a:rPr lang="en-US" smtClean="0"/>
              <a:t>10/25/18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08C174-2F8C-FC48-9EFF-5A2C9B94634E}" type="slidenum">
              <a:rPr lang="en-US" smtClean="0"/>
              <a:t>‹#›</a:t>
            </a:fld>
            <a:endParaRPr lang="en-US"/>
          </a:p>
        </p:txBody>
      </p:sp>
    </p:spTree>
    <p:extLst>
      <p:ext uri="{BB962C8B-B14F-4D97-AF65-F5344CB8AC3E}">
        <p14:creationId xmlns:p14="http://schemas.microsoft.com/office/powerpoint/2010/main" val="1744567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D41F53-2994-EA4E-8213-9BE80953A4EA}" type="datetimeFigureOut">
              <a:rPr lang="en-US" smtClean="0"/>
              <a:t>10/25/18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C4473B-2103-7D43-B86E-B22D79FF7CDE}" type="slidenum">
              <a:rPr lang="en-US" smtClean="0"/>
              <a:t>‹#›</a:t>
            </a:fld>
            <a:endParaRPr lang="en-US"/>
          </a:p>
        </p:txBody>
      </p:sp>
    </p:spTree>
    <p:extLst>
      <p:ext uri="{BB962C8B-B14F-4D97-AF65-F5344CB8AC3E}">
        <p14:creationId xmlns:p14="http://schemas.microsoft.com/office/powerpoint/2010/main" val="3179124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08D6F0-FC59-BC43-814F-E59DED1EA376}" type="datetimeFigureOut">
              <a:rPr lang="en-US" smtClean="0"/>
              <a:t>10/25/18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08C174-2F8C-FC48-9EFF-5A2C9B94634E}" type="slidenum">
              <a:rPr lang="en-US" smtClean="0"/>
              <a:t>‹#›</a:t>
            </a:fld>
            <a:endParaRPr lang="en-US"/>
          </a:p>
        </p:txBody>
      </p:sp>
    </p:spTree>
    <p:extLst>
      <p:ext uri="{BB962C8B-B14F-4D97-AF65-F5344CB8AC3E}">
        <p14:creationId xmlns:p14="http://schemas.microsoft.com/office/powerpoint/2010/main" val="32743324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08D6F0-FC59-BC43-814F-E59DED1EA376}" type="datetimeFigureOut">
              <a:rPr lang="en-US" smtClean="0"/>
              <a:t>10/25/18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08C174-2F8C-FC48-9EFF-5A2C9B94634E}" type="slidenum">
              <a:rPr lang="en-US" smtClean="0"/>
              <a:t>‹#›</a:t>
            </a:fld>
            <a:endParaRPr lang="en-US"/>
          </a:p>
        </p:txBody>
      </p:sp>
    </p:spTree>
    <p:extLst>
      <p:ext uri="{BB962C8B-B14F-4D97-AF65-F5344CB8AC3E}">
        <p14:creationId xmlns:p14="http://schemas.microsoft.com/office/powerpoint/2010/main" val="14976869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08D6F0-FC59-BC43-814F-E59DED1EA376}" type="datetimeFigureOut">
              <a:rPr lang="en-US" smtClean="0"/>
              <a:t>10/25/18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08C174-2F8C-FC48-9EFF-5A2C9B94634E}" type="slidenum">
              <a:rPr lang="en-US" smtClean="0"/>
              <a:t>‹#›</a:t>
            </a:fld>
            <a:endParaRPr lang="en-US"/>
          </a:p>
        </p:txBody>
      </p:sp>
    </p:spTree>
    <p:extLst>
      <p:ext uri="{BB962C8B-B14F-4D97-AF65-F5344CB8AC3E}">
        <p14:creationId xmlns:p14="http://schemas.microsoft.com/office/powerpoint/2010/main" val="21006314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08D6F0-FC59-BC43-814F-E59DED1EA376}" type="datetimeFigureOut">
              <a:rPr lang="en-US" smtClean="0"/>
              <a:t>10/25/18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08C174-2F8C-FC48-9EFF-5A2C9B94634E}" type="slidenum">
              <a:rPr lang="en-US" smtClean="0"/>
              <a:t>‹#›</a:t>
            </a:fld>
            <a:endParaRPr lang="en-US"/>
          </a:p>
        </p:txBody>
      </p:sp>
    </p:spTree>
    <p:extLst>
      <p:ext uri="{BB962C8B-B14F-4D97-AF65-F5344CB8AC3E}">
        <p14:creationId xmlns:p14="http://schemas.microsoft.com/office/powerpoint/2010/main" val="22502852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08D6F0-FC59-BC43-814F-E59DED1EA376}" type="datetimeFigureOut">
              <a:rPr lang="en-US" smtClean="0"/>
              <a:t>10/25/18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08C174-2F8C-FC48-9EFF-5A2C9B94634E}" type="slidenum">
              <a:rPr lang="en-US" smtClean="0"/>
              <a:t>‹#›</a:t>
            </a:fld>
            <a:endParaRPr lang="en-US"/>
          </a:p>
        </p:txBody>
      </p:sp>
    </p:spTree>
    <p:extLst>
      <p:ext uri="{BB962C8B-B14F-4D97-AF65-F5344CB8AC3E}">
        <p14:creationId xmlns:p14="http://schemas.microsoft.com/office/powerpoint/2010/main" val="151335252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08D6F0-FC59-BC43-814F-E59DED1EA376}" type="datetimeFigureOut">
              <a:rPr lang="en-US" smtClean="0"/>
              <a:t>10/25/18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08C174-2F8C-FC48-9EFF-5A2C9B94634E}" type="slidenum">
              <a:rPr lang="en-US" smtClean="0"/>
              <a:t>‹#›</a:t>
            </a:fld>
            <a:endParaRPr lang="en-US"/>
          </a:p>
        </p:txBody>
      </p:sp>
    </p:spTree>
    <p:extLst>
      <p:ext uri="{BB962C8B-B14F-4D97-AF65-F5344CB8AC3E}">
        <p14:creationId xmlns:p14="http://schemas.microsoft.com/office/powerpoint/2010/main" val="1023460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08D6F0-FC59-BC43-814F-E59DED1EA376}" type="datetimeFigureOut">
              <a:rPr lang="en-US" smtClean="0"/>
              <a:t>10/25/18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08C174-2F8C-FC48-9EFF-5A2C9B94634E}" type="slidenum">
              <a:rPr lang="en-US" smtClean="0"/>
              <a:t>‹#›</a:t>
            </a:fld>
            <a:endParaRPr lang="en-US"/>
          </a:p>
        </p:txBody>
      </p:sp>
    </p:spTree>
    <p:extLst>
      <p:ext uri="{BB962C8B-B14F-4D97-AF65-F5344CB8AC3E}">
        <p14:creationId xmlns:p14="http://schemas.microsoft.com/office/powerpoint/2010/main" val="1539521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08D6F0-FC59-BC43-814F-E59DED1EA376}" type="datetimeFigureOut">
              <a:rPr lang="en-US" smtClean="0"/>
              <a:t>10/25/18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08C174-2F8C-FC48-9EFF-5A2C9B94634E}" type="slidenum">
              <a:rPr lang="en-US" smtClean="0"/>
              <a:t>‹#›</a:t>
            </a:fld>
            <a:endParaRPr lang="en-US"/>
          </a:p>
        </p:txBody>
      </p:sp>
    </p:spTree>
    <p:extLst>
      <p:ext uri="{BB962C8B-B14F-4D97-AF65-F5344CB8AC3E}">
        <p14:creationId xmlns:p14="http://schemas.microsoft.com/office/powerpoint/2010/main" val="32589156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08D6F0-FC59-BC43-814F-E59DED1EA376}" type="datetimeFigureOut">
              <a:rPr lang="en-US" smtClean="0"/>
              <a:t>10/25/18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08C174-2F8C-FC48-9EFF-5A2C9B94634E}" type="slidenum">
              <a:rPr lang="en-US" smtClean="0"/>
              <a:t>‹#›</a:t>
            </a:fld>
            <a:endParaRPr lang="en-US"/>
          </a:p>
        </p:txBody>
      </p:sp>
    </p:spTree>
    <p:extLst>
      <p:ext uri="{BB962C8B-B14F-4D97-AF65-F5344CB8AC3E}">
        <p14:creationId xmlns:p14="http://schemas.microsoft.com/office/powerpoint/2010/main" val="4817298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08D6F0-FC59-BC43-814F-E59DED1EA376}" type="datetimeFigureOut">
              <a:rPr lang="en-US" smtClean="0"/>
              <a:t>10/25/18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08C174-2F8C-FC48-9EFF-5A2C9B94634E}" type="slidenum">
              <a:rPr lang="en-US" smtClean="0"/>
              <a:t>‹#›</a:t>
            </a:fld>
            <a:endParaRPr lang="en-US"/>
          </a:p>
        </p:txBody>
      </p:sp>
    </p:spTree>
    <p:extLst>
      <p:ext uri="{BB962C8B-B14F-4D97-AF65-F5344CB8AC3E}">
        <p14:creationId xmlns:p14="http://schemas.microsoft.com/office/powerpoint/2010/main" val="3973622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D41F53-2994-EA4E-8213-9BE80953A4EA}" type="datetimeFigureOut">
              <a:rPr lang="en-US" smtClean="0"/>
              <a:t>10/25/18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C4473B-2103-7D43-B86E-B22D79FF7CDE}" type="slidenum">
              <a:rPr lang="en-US" smtClean="0"/>
              <a:t>‹#›</a:t>
            </a:fld>
            <a:endParaRPr lang="en-US"/>
          </a:p>
        </p:txBody>
      </p:sp>
    </p:spTree>
    <p:extLst>
      <p:ext uri="{BB962C8B-B14F-4D97-AF65-F5344CB8AC3E}">
        <p14:creationId xmlns:p14="http://schemas.microsoft.com/office/powerpoint/2010/main" val="215838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ED41F53-2994-EA4E-8213-9BE80953A4EA}" type="datetimeFigureOut">
              <a:rPr lang="en-US" smtClean="0"/>
              <a:t>10/25/18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C4473B-2103-7D43-B86E-B22D79FF7CDE}" type="slidenum">
              <a:rPr lang="en-US" smtClean="0"/>
              <a:t>‹#›</a:t>
            </a:fld>
            <a:endParaRPr lang="en-US"/>
          </a:p>
        </p:txBody>
      </p:sp>
    </p:spTree>
    <p:extLst>
      <p:ext uri="{BB962C8B-B14F-4D97-AF65-F5344CB8AC3E}">
        <p14:creationId xmlns:p14="http://schemas.microsoft.com/office/powerpoint/2010/main" val="4972182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D41F53-2994-EA4E-8213-9BE80953A4EA}" type="datetimeFigureOut">
              <a:rPr lang="en-US" smtClean="0"/>
              <a:t>10/25/18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C4473B-2103-7D43-B86E-B22D79FF7CDE}" type="slidenum">
              <a:rPr lang="en-US" smtClean="0"/>
              <a:t>‹#›</a:t>
            </a:fld>
            <a:endParaRPr lang="en-US"/>
          </a:p>
        </p:txBody>
      </p:sp>
    </p:spTree>
    <p:extLst>
      <p:ext uri="{BB962C8B-B14F-4D97-AF65-F5344CB8AC3E}">
        <p14:creationId xmlns:p14="http://schemas.microsoft.com/office/powerpoint/2010/main" val="888744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D41F53-2994-EA4E-8213-9BE80953A4EA}" type="datetimeFigureOut">
              <a:rPr lang="en-US" smtClean="0"/>
              <a:t>10/25/18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C4473B-2103-7D43-B86E-B22D79FF7CDE}" type="slidenum">
              <a:rPr lang="en-US" smtClean="0"/>
              <a:t>‹#›</a:t>
            </a:fld>
            <a:endParaRPr lang="en-US"/>
          </a:p>
        </p:txBody>
      </p:sp>
    </p:spTree>
    <p:extLst>
      <p:ext uri="{BB962C8B-B14F-4D97-AF65-F5344CB8AC3E}">
        <p14:creationId xmlns:p14="http://schemas.microsoft.com/office/powerpoint/2010/main" val="138300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D41F53-2994-EA4E-8213-9BE80953A4EA}" type="datetimeFigureOut">
              <a:rPr lang="en-US" smtClean="0"/>
              <a:t>10/25/18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C4473B-2103-7D43-B86E-B22D79FF7CDE}" type="slidenum">
              <a:rPr lang="en-US" smtClean="0"/>
              <a:t>‹#›</a:t>
            </a:fld>
            <a:endParaRPr lang="en-US"/>
          </a:p>
        </p:txBody>
      </p:sp>
    </p:spTree>
    <p:extLst>
      <p:ext uri="{BB962C8B-B14F-4D97-AF65-F5344CB8AC3E}">
        <p14:creationId xmlns:p14="http://schemas.microsoft.com/office/powerpoint/2010/main" val="1943590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D41F53-2994-EA4E-8213-9BE80953A4EA}" type="datetimeFigureOut">
              <a:rPr lang="en-US" smtClean="0"/>
              <a:t>10/25/18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C4473B-2103-7D43-B86E-B22D79FF7CDE}" type="slidenum">
              <a:rPr lang="en-US" smtClean="0"/>
              <a:t>‹#›</a:t>
            </a:fld>
            <a:endParaRPr lang="en-US"/>
          </a:p>
        </p:txBody>
      </p:sp>
    </p:spTree>
    <p:extLst>
      <p:ext uri="{BB962C8B-B14F-4D97-AF65-F5344CB8AC3E}">
        <p14:creationId xmlns:p14="http://schemas.microsoft.com/office/powerpoint/2010/main" val="554266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D41F53-2994-EA4E-8213-9BE80953A4EA}" type="datetimeFigureOut">
              <a:rPr lang="en-US" smtClean="0"/>
              <a:t>10/25/18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C4473B-2103-7D43-B86E-B22D79FF7CDE}" type="slidenum">
              <a:rPr lang="en-US" smtClean="0"/>
              <a:t>‹#›</a:t>
            </a:fld>
            <a:endParaRPr lang="en-US"/>
          </a:p>
        </p:txBody>
      </p:sp>
    </p:spTree>
    <p:extLst>
      <p:ext uri="{BB962C8B-B14F-4D97-AF65-F5344CB8AC3E}">
        <p14:creationId xmlns:p14="http://schemas.microsoft.com/office/powerpoint/2010/main" val="13180470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21800"/>
            <a:ext cx="11360800" cy="8348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11320333" y="6241345"/>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latin typeface="Lato"/>
                <a:ea typeface="Lato"/>
                <a:cs typeface="Lato"/>
                <a:sym typeface="Lato"/>
              </a:defRPr>
            </a:lvl1pPr>
            <a:lvl2pPr lvl="1" algn="r">
              <a:buNone/>
              <a:defRPr sz="1333">
                <a:solidFill>
                  <a:schemeClr val="dk2"/>
                </a:solidFill>
                <a:latin typeface="Lato"/>
                <a:ea typeface="Lato"/>
                <a:cs typeface="Lato"/>
                <a:sym typeface="Lato"/>
              </a:defRPr>
            </a:lvl2pPr>
            <a:lvl3pPr lvl="2" algn="r">
              <a:buNone/>
              <a:defRPr sz="1333">
                <a:solidFill>
                  <a:schemeClr val="dk2"/>
                </a:solidFill>
                <a:latin typeface="Lato"/>
                <a:ea typeface="Lato"/>
                <a:cs typeface="Lato"/>
                <a:sym typeface="Lato"/>
              </a:defRPr>
            </a:lvl3pPr>
            <a:lvl4pPr lvl="3" algn="r">
              <a:buNone/>
              <a:defRPr sz="1333">
                <a:solidFill>
                  <a:schemeClr val="dk2"/>
                </a:solidFill>
                <a:latin typeface="Lato"/>
                <a:ea typeface="Lato"/>
                <a:cs typeface="Lato"/>
                <a:sym typeface="Lato"/>
              </a:defRPr>
            </a:lvl4pPr>
            <a:lvl5pPr lvl="4" algn="r">
              <a:buNone/>
              <a:defRPr sz="1333">
                <a:solidFill>
                  <a:schemeClr val="dk2"/>
                </a:solidFill>
                <a:latin typeface="Lato"/>
                <a:ea typeface="Lato"/>
                <a:cs typeface="Lato"/>
                <a:sym typeface="Lato"/>
              </a:defRPr>
            </a:lvl5pPr>
            <a:lvl6pPr lvl="5" algn="r">
              <a:buNone/>
              <a:defRPr sz="1333">
                <a:solidFill>
                  <a:schemeClr val="dk2"/>
                </a:solidFill>
                <a:latin typeface="Lato"/>
                <a:ea typeface="Lato"/>
                <a:cs typeface="Lato"/>
                <a:sym typeface="Lato"/>
              </a:defRPr>
            </a:lvl6pPr>
            <a:lvl7pPr lvl="6" algn="r">
              <a:buNone/>
              <a:defRPr sz="1333">
                <a:solidFill>
                  <a:schemeClr val="dk2"/>
                </a:solidFill>
                <a:latin typeface="Lato"/>
                <a:ea typeface="Lato"/>
                <a:cs typeface="Lato"/>
                <a:sym typeface="Lato"/>
              </a:defRPr>
            </a:lvl7pPr>
            <a:lvl8pPr lvl="7" algn="r">
              <a:buNone/>
              <a:defRPr sz="1333">
                <a:solidFill>
                  <a:schemeClr val="dk2"/>
                </a:solidFill>
                <a:latin typeface="Lato"/>
                <a:ea typeface="Lato"/>
                <a:cs typeface="Lato"/>
                <a:sym typeface="Lato"/>
              </a:defRPr>
            </a:lvl8pPr>
            <a:lvl9pPr lvl="8" algn="r">
              <a:buNone/>
              <a:defRPr sz="1333">
                <a:solidFill>
                  <a:schemeClr val="dk2"/>
                </a:solidFill>
                <a:latin typeface="Lato"/>
                <a:ea typeface="Lato"/>
                <a:cs typeface="Lato"/>
                <a:sym typeface="Lat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66231722"/>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708D6F0-FC59-BC43-814F-E59DED1EA376}" type="datetimeFigureOut">
              <a:rPr lang="en-US" smtClean="0"/>
              <a:t>10/25/18</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608C174-2F8C-FC48-9EFF-5A2C9B94634E}" type="slidenum">
              <a:rPr lang="en-US" smtClean="0"/>
              <a:t>‹#›</a:t>
            </a:fld>
            <a:endParaRPr lang="en-US"/>
          </a:p>
        </p:txBody>
      </p:sp>
    </p:spTree>
    <p:extLst>
      <p:ext uri="{BB962C8B-B14F-4D97-AF65-F5344CB8AC3E}">
        <p14:creationId xmlns:p14="http://schemas.microsoft.com/office/powerpoint/2010/main" val="403871294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hyperlink" Target="https://www.usnews.com/news/health-care-news/articles/2018-04-04/study-childhood-obesity-linked-to-fatty-liver-disease"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2.xml"/><Relationship Id="rId5" Type="http://schemas.openxmlformats.org/officeDocument/2006/relationships/image" Target="../media/image8.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haescommunity.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Liver Disease and Cancers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7044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415600" y="232700"/>
            <a:ext cx="11360800" cy="834800"/>
          </a:xfrm>
          <a:prstGeom prst="rect">
            <a:avLst/>
          </a:prstGeom>
        </p:spPr>
        <p:txBody>
          <a:bodyPr spcFirstLastPara="1" wrap="square" lIns="121900" tIns="121900" rIns="121900" bIns="121900" anchor="t" anchorCtr="0">
            <a:noAutofit/>
          </a:bodyPr>
          <a:lstStyle/>
          <a:p>
            <a:r>
              <a:rPr lang="en"/>
              <a:t>Scientific source</a:t>
            </a:r>
            <a:endParaRPr/>
          </a:p>
        </p:txBody>
      </p:sp>
      <p:pic>
        <p:nvPicPr>
          <p:cNvPr id="93" name="Google Shape;93;p18"/>
          <p:cNvPicPr preferRelativeResize="0"/>
          <p:nvPr/>
        </p:nvPicPr>
        <p:blipFill>
          <a:blip r:embed="rId3">
            <a:alphaModFix/>
          </a:blip>
          <a:stretch>
            <a:fillRect/>
          </a:stretch>
        </p:blipFill>
        <p:spPr>
          <a:xfrm>
            <a:off x="1833567" y="1123768"/>
            <a:ext cx="8524867" cy="5671401"/>
          </a:xfrm>
          <a:prstGeom prst="rect">
            <a:avLst/>
          </a:prstGeom>
          <a:noFill/>
          <a:ln>
            <a:noFill/>
          </a:ln>
        </p:spPr>
      </p:pic>
    </p:spTree>
    <p:extLst>
      <p:ext uri="{BB962C8B-B14F-4D97-AF65-F5344CB8AC3E}">
        <p14:creationId xmlns:p14="http://schemas.microsoft.com/office/powerpoint/2010/main" val="2091052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415600" y="521800"/>
            <a:ext cx="11360800" cy="834800"/>
          </a:xfrm>
          <a:prstGeom prst="rect">
            <a:avLst/>
          </a:prstGeom>
        </p:spPr>
        <p:txBody>
          <a:bodyPr spcFirstLastPara="1" wrap="square" lIns="121900" tIns="121900" rIns="121900" bIns="121900" anchor="t" anchorCtr="0">
            <a:noAutofit/>
          </a:bodyPr>
          <a:lstStyle/>
          <a:p>
            <a:r>
              <a:rPr lang="en"/>
              <a:t>Scientific source</a:t>
            </a:r>
            <a:endParaRPr/>
          </a:p>
        </p:txBody>
      </p:sp>
      <p:sp>
        <p:nvSpPr>
          <p:cNvPr id="99" name="Google Shape;99;p19"/>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Autofit/>
          </a:bodyPr>
          <a:lstStyle/>
          <a:p>
            <a:pPr marL="0" indent="0">
              <a:buNone/>
            </a:pPr>
            <a:r>
              <a:rPr lang="en"/>
              <a:t>Study design:</a:t>
            </a:r>
            <a:endParaRPr/>
          </a:p>
          <a:p>
            <a:pPr>
              <a:spcBef>
                <a:spcPts val="2133"/>
              </a:spcBef>
              <a:buChar char="-"/>
            </a:pPr>
            <a:r>
              <a:rPr lang="en"/>
              <a:t>Ongoing prospective pre-birth cohort study called Project Viva in which pregnant women were recruited from Atrius Harvard Vanguard Medical Associates</a:t>
            </a:r>
            <a:endParaRPr/>
          </a:p>
          <a:p>
            <a:pPr>
              <a:buChar char="-"/>
            </a:pPr>
            <a:r>
              <a:rPr lang="en"/>
              <a:t>2128 births in the cohort, only 1708 remained enrolled - no explanation</a:t>
            </a:r>
            <a:endParaRPr/>
          </a:p>
          <a:p>
            <a:pPr marL="0" indent="0">
              <a:spcBef>
                <a:spcPts val="2133"/>
              </a:spcBef>
              <a:buNone/>
            </a:pPr>
            <a:r>
              <a:rPr lang="en"/>
              <a:t>Demographic info:</a:t>
            </a:r>
            <a:endParaRPr/>
          </a:p>
          <a:p>
            <a:pPr>
              <a:spcBef>
                <a:spcPts val="2133"/>
              </a:spcBef>
              <a:buChar char="-"/>
            </a:pPr>
            <a:r>
              <a:rPr lang="en"/>
              <a:t>48% female, 59% white, 29% black, 6% Hispanic, 3% Asian</a:t>
            </a:r>
            <a:endParaRPr/>
          </a:p>
          <a:p>
            <a:pPr>
              <a:buClr>
                <a:srgbClr val="666666"/>
              </a:buClr>
              <a:buChar char="-"/>
            </a:pPr>
            <a:r>
              <a:rPr lang="en">
                <a:solidFill>
                  <a:srgbClr val="666666"/>
                </a:solidFill>
              </a:rPr>
              <a:t>Participants were “more likely to be black, </a:t>
            </a:r>
            <a:r>
              <a:rPr lang="en">
                <a:solidFill>
                  <a:srgbClr val="666666"/>
                </a:solidFill>
                <a:highlight>
                  <a:srgbClr val="FFFFFF"/>
                </a:highlight>
              </a:rPr>
              <a:t>non-Hispanic (21% vs 15%) and less likely to be white, non-Hispanic (59% vs 66%)</a:t>
            </a:r>
            <a:r>
              <a:rPr lang="en">
                <a:solidFill>
                  <a:srgbClr val="666666"/>
                </a:solidFill>
              </a:rPr>
              <a:t>” </a:t>
            </a:r>
            <a:endParaRPr>
              <a:solidFill>
                <a:srgbClr val="666666"/>
              </a:solidFill>
            </a:endParaRPr>
          </a:p>
        </p:txBody>
      </p:sp>
    </p:spTree>
    <p:extLst>
      <p:ext uri="{BB962C8B-B14F-4D97-AF65-F5344CB8AC3E}">
        <p14:creationId xmlns:p14="http://schemas.microsoft.com/office/powerpoint/2010/main" val="2744470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title"/>
          </p:nvPr>
        </p:nvSpPr>
        <p:spPr>
          <a:xfrm>
            <a:off x="415600" y="521800"/>
            <a:ext cx="11360800" cy="834800"/>
          </a:xfrm>
          <a:prstGeom prst="rect">
            <a:avLst/>
          </a:prstGeom>
        </p:spPr>
        <p:txBody>
          <a:bodyPr spcFirstLastPara="1" wrap="square" lIns="121900" tIns="121900" rIns="121900" bIns="121900" anchor="t" anchorCtr="0">
            <a:noAutofit/>
          </a:bodyPr>
          <a:lstStyle/>
          <a:p>
            <a:r>
              <a:rPr lang="en"/>
              <a:t>Scientific source</a:t>
            </a:r>
            <a:endParaRPr/>
          </a:p>
        </p:txBody>
      </p:sp>
      <p:sp>
        <p:nvSpPr>
          <p:cNvPr id="105" name="Google Shape;105;p20"/>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Autofit/>
          </a:bodyPr>
          <a:lstStyle/>
          <a:p>
            <a:pPr marL="0" indent="0">
              <a:buNone/>
            </a:pPr>
            <a:r>
              <a:rPr lang="en"/>
              <a:t>Much more information on NAFLD, ALT, relationship between adiposity measures and ALT levels among children</a:t>
            </a:r>
            <a:endParaRPr/>
          </a:p>
          <a:p>
            <a:pPr marL="0" indent="0">
              <a:spcBef>
                <a:spcPts val="2133"/>
              </a:spcBef>
              <a:buNone/>
            </a:pPr>
            <a:endParaRPr/>
          </a:p>
          <a:p>
            <a:pPr marL="0" indent="0">
              <a:spcBef>
                <a:spcPts val="2133"/>
              </a:spcBef>
              <a:spcAft>
                <a:spcPts val="2133"/>
              </a:spcAft>
              <a:buNone/>
            </a:pPr>
            <a:r>
              <a:rPr lang="en"/>
              <a:t>“At early childhood, each additional 10-cm in waist circumference was associated with 1.99 greater odds of elevated ALT at mid-childhood”</a:t>
            </a:r>
            <a:endParaRPr/>
          </a:p>
        </p:txBody>
      </p:sp>
    </p:spTree>
    <p:extLst>
      <p:ext uri="{BB962C8B-B14F-4D97-AF65-F5344CB8AC3E}">
        <p14:creationId xmlns:p14="http://schemas.microsoft.com/office/powerpoint/2010/main" val="3557854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1"/>
          <p:cNvSpPr txBox="1">
            <a:spLocks noGrp="1"/>
          </p:cNvSpPr>
          <p:nvPr>
            <p:ph type="title"/>
          </p:nvPr>
        </p:nvSpPr>
        <p:spPr>
          <a:xfrm>
            <a:off x="415600" y="521800"/>
            <a:ext cx="11360800" cy="834800"/>
          </a:xfrm>
          <a:prstGeom prst="rect">
            <a:avLst/>
          </a:prstGeom>
        </p:spPr>
        <p:txBody>
          <a:bodyPr spcFirstLastPara="1" wrap="square" lIns="121900" tIns="121900" rIns="121900" bIns="121900" anchor="t" anchorCtr="0">
            <a:noAutofit/>
          </a:bodyPr>
          <a:lstStyle/>
          <a:p>
            <a:r>
              <a:rPr lang="en"/>
              <a:t>News article vs. scientific source</a:t>
            </a:r>
            <a:endParaRPr/>
          </a:p>
        </p:txBody>
      </p:sp>
      <p:sp>
        <p:nvSpPr>
          <p:cNvPr id="111" name="Google Shape;111;p21"/>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Autofit/>
          </a:bodyPr>
          <a:lstStyle/>
          <a:p>
            <a:pPr marL="0" indent="0">
              <a:buNone/>
            </a:pPr>
            <a:r>
              <a:rPr lang="en">
                <a:solidFill>
                  <a:srgbClr val="666666"/>
                </a:solidFill>
              </a:rPr>
              <a:t>News article:  “</a:t>
            </a:r>
            <a:r>
              <a:rPr lang="en">
                <a:solidFill>
                  <a:srgbClr val="666666"/>
                </a:solidFill>
                <a:highlight>
                  <a:srgbClr val="FFFFFF"/>
                </a:highlight>
              </a:rPr>
              <a:t>children with a larger waist circumference at age 3, as well as those who had greater weight gain between the ages of 3 and 8 were more likely to have elevated ALT levels at age 8” </a:t>
            </a:r>
            <a:endParaRPr>
              <a:solidFill>
                <a:srgbClr val="666666"/>
              </a:solidFill>
              <a:highlight>
                <a:srgbClr val="FFFFFF"/>
              </a:highlight>
            </a:endParaRPr>
          </a:p>
          <a:p>
            <a:pPr marL="0" indent="0">
              <a:spcBef>
                <a:spcPts val="2133"/>
              </a:spcBef>
              <a:buNone/>
            </a:pPr>
            <a:endParaRPr>
              <a:solidFill>
                <a:srgbClr val="666666"/>
              </a:solidFill>
              <a:highlight>
                <a:srgbClr val="FFFFFF"/>
              </a:highlight>
            </a:endParaRPr>
          </a:p>
          <a:p>
            <a:pPr marL="0" indent="0">
              <a:spcBef>
                <a:spcPts val="2133"/>
              </a:spcBef>
              <a:spcAft>
                <a:spcPts val="2133"/>
              </a:spcAft>
              <a:buNone/>
            </a:pPr>
            <a:r>
              <a:rPr lang="en">
                <a:solidFill>
                  <a:srgbClr val="666666"/>
                </a:solidFill>
                <a:highlight>
                  <a:srgbClr val="FFFFFF"/>
                </a:highlight>
              </a:rPr>
              <a:t>Scientific article: only the relationship between waist circumference and elevated ALT levels was statistically significant</a:t>
            </a:r>
            <a:endParaRPr>
              <a:solidFill>
                <a:srgbClr val="666666"/>
              </a:solidFill>
            </a:endParaRPr>
          </a:p>
        </p:txBody>
      </p:sp>
    </p:spTree>
    <p:extLst>
      <p:ext uri="{BB962C8B-B14F-4D97-AF65-F5344CB8AC3E}">
        <p14:creationId xmlns:p14="http://schemas.microsoft.com/office/powerpoint/2010/main" val="1447307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xfrm>
            <a:off x="415600" y="521800"/>
            <a:ext cx="11360800" cy="834800"/>
          </a:xfrm>
          <a:prstGeom prst="rect">
            <a:avLst/>
          </a:prstGeom>
        </p:spPr>
        <p:txBody>
          <a:bodyPr spcFirstLastPara="1" wrap="square" lIns="121900" tIns="121900" rIns="121900" bIns="121900" anchor="t" anchorCtr="0">
            <a:noAutofit/>
          </a:bodyPr>
          <a:lstStyle/>
          <a:p>
            <a:r>
              <a:rPr lang="en"/>
              <a:t>Public health implications</a:t>
            </a:r>
            <a:endParaRPr/>
          </a:p>
        </p:txBody>
      </p:sp>
      <p:sp>
        <p:nvSpPr>
          <p:cNvPr id="117" name="Google Shape;117;p22"/>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Autofit/>
          </a:bodyPr>
          <a:lstStyle/>
          <a:p>
            <a:pPr marL="0" indent="0">
              <a:buNone/>
            </a:pPr>
            <a:r>
              <a:rPr lang="en"/>
              <a:t>Facilitate awareness of link between childhood obesity and NAFLD</a:t>
            </a:r>
            <a:endParaRPr/>
          </a:p>
          <a:p>
            <a:pPr marL="0" indent="0">
              <a:spcBef>
                <a:spcPts val="2133"/>
              </a:spcBef>
              <a:buNone/>
            </a:pPr>
            <a:r>
              <a:rPr lang="en"/>
              <a:t>Increase focus on obesity monitoring and prevention during early-childhood</a:t>
            </a:r>
            <a:endParaRPr/>
          </a:p>
          <a:p>
            <a:pPr marL="0" indent="0">
              <a:spcBef>
                <a:spcPts val="2133"/>
              </a:spcBef>
              <a:buNone/>
            </a:pPr>
            <a:r>
              <a:rPr lang="en"/>
              <a:t>Studies on ALT levels and associated NAFLD to show correlated stages of disease</a:t>
            </a:r>
            <a:endParaRPr/>
          </a:p>
          <a:p>
            <a:pPr marL="0" indent="0">
              <a:spcBef>
                <a:spcPts val="2133"/>
              </a:spcBef>
              <a:buNone/>
            </a:pPr>
            <a:r>
              <a:rPr lang="en"/>
              <a:t>	Are ALT levels / NAFLD reversible? What are the ALT level cut offs?</a:t>
            </a:r>
            <a:endParaRPr/>
          </a:p>
          <a:p>
            <a:pPr marL="0" indent="0">
              <a:spcBef>
                <a:spcPts val="2133"/>
              </a:spcBef>
              <a:spcAft>
                <a:spcPts val="2133"/>
              </a:spcAft>
              <a:buNone/>
            </a:pPr>
            <a:endParaRPr/>
          </a:p>
        </p:txBody>
      </p:sp>
    </p:spTree>
    <p:extLst>
      <p:ext uri="{BB962C8B-B14F-4D97-AF65-F5344CB8AC3E}">
        <p14:creationId xmlns:p14="http://schemas.microsoft.com/office/powerpoint/2010/main" val="117460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3"/>
          <p:cNvSpPr txBox="1">
            <a:spLocks noGrp="1"/>
          </p:cNvSpPr>
          <p:nvPr>
            <p:ph type="title"/>
          </p:nvPr>
        </p:nvSpPr>
        <p:spPr>
          <a:xfrm>
            <a:off x="415600" y="521800"/>
            <a:ext cx="11360800" cy="834800"/>
          </a:xfrm>
          <a:prstGeom prst="rect">
            <a:avLst/>
          </a:prstGeom>
        </p:spPr>
        <p:txBody>
          <a:bodyPr spcFirstLastPara="1" wrap="square" lIns="121900" tIns="121900" rIns="121900" bIns="121900" anchor="t" anchorCtr="0">
            <a:noAutofit/>
          </a:bodyPr>
          <a:lstStyle/>
          <a:p>
            <a:r>
              <a:rPr lang="en"/>
              <a:t>Discussion</a:t>
            </a:r>
            <a:endParaRPr/>
          </a:p>
        </p:txBody>
      </p:sp>
      <p:sp>
        <p:nvSpPr>
          <p:cNvPr id="123" name="Google Shape;123;p23"/>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Autofit/>
          </a:bodyPr>
          <a:lstStyle/>
          <a:p>
            <a:pPr indent="-474121">
              <a:lnSpc>
                <a:spcPct val="100000"/>
              </a:lnSpc>
              <a:buClr>
                <a:srgbClr val="666666"/>
              </a:buClr>
              <a:buSzPts val="2000"/>
              <a:buFont typeface="Lato"/>
              <a:buAutoNum type="arabicPeriod"/>
            </a:pPr>
            <a:r>
              <a:rPr lang="en" sz="2667">
                <a:solidFill>
                  <a:srgbClr val="666666"/>
                </a:solidFill>
              </a:rPr>
              <a:t>What are the limitations of the study and how can the study be improved?</a:t>
            </a:r>
            <a:endParaRPr sz="2667">
              <a:solidFill>
                <a:srgbClr val="666666"/>
              </a:solidFill>
            </a:endParaRPr>
          </a:p>
          <a:p>
            <a:pPr indent="0">
              <a:lnSpc>
                <a:spcPct val="100000"/>
              </a:lnSpc>
              <a:buNone/>
            </a:pPr>
            <a:endParaRPr sz="2667">
              <a:solidFill>
                <a:srgbClr val="666666"/>
              </a:solidFill>
            </a:endParaRPr>
          </a:p>
          <a:p>
            <a:pPr indent="-474121">
              <a:lnSpc>
                <a:spcPct val="100000"/>
              </a:lnSpc>
              <a:buClr>
                <a:srgbClr val="666666"/>
              </a:buClr>
              <a:buSzPts val="2000"/>
              <a:buFont typeface="Arial"/>
              <a:buAutoNum type="arabicPeriod"/>
            </a:pPr>
            <a:r>
              <a:rPr lang="en" sz="2667">
                <a:solidFill>
                  <a:srgbClr val="666666"/>
                </a:solidFill>
              </a:rPr>
              <a:t>Why is there a lack of awareness of the link between obesity and NAFLD and how can we change this?</a:t>
            </a:r>
            <a:endParaRPr sz="2667">
              <a:solidFill>
                <a:srgbClr val="666666"/>
              </a:solidFill>
            </a:endParaRPr>
          </a:p>
          <a:p>
            <a:pPr indent="0">
              <a:lnSpc>
                <a:spcPct val="100000"/>
              </a:lnSpc>
              <a:buNone/>
            </a:pPr>
            <a:endParaRPr sz="2667">
              <a:solidFill>
                <a:srgbClr val="666666"/>
              </a:solidFill>
            </a:endParaRPr>
          </a:p>
          <a:p>
            <a:pPr indent="-474121">
              <a:lnSpc>
                <a:spcPct val="100000"/>
              </a:lnSpc>
              <a:buClr>
                <a:srgbClr val="666666"/>
              </a:buClr>
              <a:buSzPts val="2000"/>
              <a:buFont typeface="Lato"/>
              <a:buAutoNum type="arabicPeriod"/>
            </a:pPr>
            <a:r>
              <a:rPr lang="en" sz="2667">
                <a:solidFill>
                  <a:srgbClr val="666666"/>
                </a:solidFill>
              </a:rPr>
              <a:t>How do you think these findings should inform the monitoring, prevention, or treatment of obesity? Should they?</a:t>
            </a:r>
            <a:endParaRPr sz="2667">
              <a:solidFill>
                <a:srgbClr val="666666"/>
              </a:solidFill>
            </a:endParaRPr>
          </a:p>
        </p:txBody>
      </p:sp>
    </p:spTree>
    <p:extLst>
      <p:ext uri="{BB962C8B-B14F-4D97-AF65-F5344CB8AC3E}">
        <p14:creationId xmlns:p14="http://schemas.microsoft.com/office/powerpoint/2010/main" val="2297167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4"/>
          <p:cNvSpPr txBox="1">
            <a:spLocks noGrp="1"/>
          </p:cNvSpPr>
          <p:nvPr>
            <p:ph type="title"/>
          </p:nvPr>
        </p:nvSpPr>
        <p:spPr>
          <a:xfrm>
            <a:off x="415600" y="521800"/>
            <a:ext cx="11360800" cy="834800"/>
          </a:xfrm>
          <a:prstGeom prst="rect">
            <a:avLst/>
          </a:prstGeom>
        </p:spPr>
        <p:txBody>
          <a:bodyPr spcFirstLastPara="1" wrap="square" lIns="121900" tIns="121900" rIns="121900" bIns="121900" anchor="t" anchorCtr="0">
            <a:noAutofit/>
          </a:bodyPr>
          <a:lstStyle/>
          <a:p>
            <a:r>
              <a:rPr lang="en"/>
              <a:t>References</a:t>
            </a:r>
            <a:endParaRPr/>
          </a:p>
        </p:txBody>
      </p:sp>
      <p:sp>
        <p:nvSpPr>
          <p:cNvPr id="129" name="Google Shape;129;p24"/>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Autofit/>
          </a:bodyPr>
          <a:lstStyle/>
          <a:p>
            <a:pPr marL="101597" indent="0">
              <a:buNone/>
            </a:pPr>
            <a:r>
              <a:rPr lang="en">
                <a:solidFill>
                  <a:srgbClr val="000000"/>
                </a:solidFill>
              </a:rPr>
              <a:t>1.     Baidal, J. A., Elbel, E. E., Lavine, J. E., Rifas-Shiman, S. L., Gillman, M. W., Oken, E., &amp; Taveras, E. M. (2018). Associations of Early to Mid-Childhood Adiposity with Elevated Mid-Childhood Alanine Aminotransferase Levels in the Project Viva Cohort. </a:t>
            </a:r>
            <a:r>
              <a:rPr lang="en" i="1">
                <a:solidFill>
                  <a:srgbClr val="000000"/>
                </a:solidFill>
              </a:rPr>
              <a:t>The Journal of Pediatrics,</a:t>
            </a:r>
            <a:r>
              <a:rPr lang="en">
                <a:solidFill>
                  <a:srgbClr val="000000"/>
                </a:solidFill>
              </a:rPr>
              <a:t> </a:t>
            </a:r>
            <a:r>
              <a:rPr lang="en" i="1">
                <a:solidFill>
                  <a:srgbClr val="000000"/>
                </a:solidFill>
              </a:rPr>
              <a:t>197</a:t>
            </a:r>
            <a:r>
              <a:rPr lang="en">
                <a:solidFill>
                  <a:srgbClr val="000000"/>
                </a:solidFill>
              </a:rPr>
              <a:t>. doi:10.1016/j.jpeds.2018.01.069</a:t>
            </a:r>
            <a:endParaRPr>
              <a:solidFill>
                <a:srgbClr val="000000"/>
              </a:solidFill>
            </a:endParaRPr>
          </a:p>
          <a:p>
            <a:pPr marL="101597" indent="0">
              <a:buNone/>
            </a:pPr>
            <a:r>
              <a:rPr lang="en">
                <a:solidFill>
                  <a:srgbClr val="000000"/>
                </a:solidFill>
              </a:rPr>
              <a:t>2.     Lardieri, A. (2018, April 4). Study: Childhood Obesity Linked to Fatty Liver Disease. Retrieved from</a:t>
            </a:r>
            <a:r>
              <a:rPr lang="en">
                <a:solidFill>
                  <a:srgbClr val="000000"/>
                </a:solidFill>
                <a:uFill>
                  <a:noFill/>
                </a:uFill>
                <a:hlinkClick r:id="rId3"/>
              </a:rPr>
              <a:t> </a:t>
            </a:r>
            <a:r>
              <a:rPr lang="en" u="sng">
                <a:solidFill>
                  <a:schemeClr val="hlink"/>
                </a:solidFill>
                <a:hlinkClick r:id="rId3"/>
              </a:rPr>
              <a:t>https://www.usnews.com/news/health-care-news/articles/2018-04-04/study-childhood-obesity-linked-to-fatty-liver-disease</a:t>
            </a:r>
            <a:endParaRPr/>
          </a:p>
        </p:txBody>
      </p:sp>
    </p:spTree>
    <p:extLst>
      <p:ext uri="{BB962C8B-B14F-4D97-AF65-F5344CB8AC3E}">
        <p14:creationId xmlns:p14="http://schemas.microsoft.com/office/powerpoint/2010/main" val="9932307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5"/>
          <p:cNvSpPr txBox="1">
            <a:spLocks noGrp="1"/>
          </p:cNvSpPr>
          <p:nvPr>
            <p:ph type="title"/>
          </p:nvPr>
        </p:nvSpPr>
        <p:spPr>
          <a:xfrm>
            <a:off x="653667" y="701800"/>
            <a:ext cx="7491600" cy="5454400"/>
          </a:xfrm>
          <a:prstGeom prst="rect">
            <a:avLst/>
          </a:prstGeom>
        </p:spPr>
        <p:txBody>
          <a:bodyPr spcFirstLastPara="1" wrap="square" lIns="121900" tIns="121900" rIns="121900" bIns="121900" anchor="ctr" anchorCtr="0">
            <a:noAutofit/>
          </a:bodyPr>
          <a:lstStyle/>
          <a:p>
            <a:r>
              <a:rPr lang="en"/>
              <a:t>Thanks!</a:t>
            </a:r>
            <a:endParaRPr/>
          </a:p>
        </p:txBody>
      </p:sp>
    </p:spTree>
    <p:extLst>
      <p:ext uri="{BB962C8B-B14F-4D97-AF65-F5344CB8AC3E}">
        <p14:creationId xmlns:p14="http://schemas.microsoft.com/office/powerpoint/2010/main" val="30073540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26"/>
          <p:cNvPicPr preferRelativeResize="0"/>
          <p:nvPr/>
        </p:nvPicPr>
        <p:blipFill>
          <a:blip r:embed="rId3">
            <a:alphaModFix/>
          </a:blip>
          <a:stretch>
            <a:fillRect/>
          </a:stretch>
        </p:blipFill>
        <p:spPr>
          <a:xfrm>
            <a:off x="203200" y="203200"/>
            <a:ext cx="11785603" cy="2320000"/>
          </a:xfrm>
          <a:prstGeom prst="rect">
            <a:avLst/>
          </a:prstGeom>
          <a:noFill/>
          <a:ln>
            <a:noFill/>
          </a:ln>
        </p:spPr>
      </p:pic>
      <p:pic>
        <p:nvPicPr>
          <p:cNvPr id="140" name="Google Shape;140;p26"/>
          <p:cNvPicPr preferRelativeResize="0"/>
          <p:nvPr/>
        </p:nvPicPr>
        <p:blipFill>
          <a:blip r:embed="rId4">
            <a:alphaModFix/>
          </a:blip>
          <a:stretch>
            <a:fillRect/>
          </a:stretch>
        </p:blipFill>
        <p:spPr>
          <a:xfrm>
            <a:off x="1456100" y="2726400"/>
            <a:ext cx="4712816" cy="3928400"/>
          </a:xfrm>
          <a:prstGeom prst="rect">
            <a:avLst/>
          </a:prstGeom>
          <a:noFill/>
          <a:ln>
            <a:noFill/>
          </a:ln>
        </p:spPr>
      </p:pic>
      <p:pic>
        <p:nvPicPr>
          <p:cNvPr id="141" name="Google Shape;141;p26"/>
          <p:cNvPicPr preferRelativeResize="0"/>
          <p:nvPr/>
        </p:nvPicPr>
        <p:blipFill>
          <a:blip r:embed="rId5">
            <a:alphaModFix/>
          </a:blip>
          <a:stretch>
            <a:fillRect/>
          </a:stretch>
        </p:blipFill>
        <p:spPr>
          <a:xfrm>
            <a:off x="6952549" y="2726401"/>
            <a:ext cx="3975352" cy="3928399"/>
          </a:xfrm>
          <a:prstGeom prst="rect">
            <a:avLst/>
          </a:prstGeom>
          <a:noFill/>
          <a:ln>
            <a:noFill/>
          </a:ln>
        </p:spPr>
      </p:pic>
    </p:spTree>
    <p:extLst>
      <p:ext uri="{BB962C8B-B14F-4D97-AF65-F5344CB8AC3E}">
        <p14:creationId xmlns:p14="http://schemas.microsoft.com/office/powerpoint/2010/main" val="4122590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Utilization of Stored Lipids</a:t>
            </a:r>
          </a:p>
        </p:txBody>
      </p:sp>
      <p:sp>
        <p:nvSpPr>
          <p:cNvPr id="3" name="Content Placeholder 2"/>
          <p:cNvSpPr>
            <a:spLocks noGrp="1"/>
          </p:cNvSpPr>
          <p:nvPr>
            <p:ph idx="1"/>
          </p:nvPr>
        </p:nvSpPr>
        <p:spPr>
          <a:xfrm>
            <a:off x="838200" y="4321687"/>
            <a:ext cx="10515600" cy="1855275"/>
          </a:xfrm>
        </p:spPr>
        <p:txBody>
          <a:bodyPr>
            <a:normAutofit lnSpcReduction="10000"/>
          </a:bodyPr>
          <a:lstStyle/>
          <a:p>
            <a:r>
              <a:rPr lang="en-US" dirty="0"/>
              <a:t>Promoted by sympathetic nervous system and stress (adrenaline and cortisol)</a:t>
            </a:r>
          </a:p>
          <a:p>
            <a:r>
              <a:rPr lang="en-US" dirty="0"/>
              <a:t>Blocked by insulin</a:t>
            </a:r>
          </a:p>
          <a:p>
            <a:r>
              <a:rPr lang="en-US" dirty="0"/>
              <a:t>What do you think would happen in insulin resistance</a:t>
            </a:r>
          </a:p>
          <a:p>
            <a:endParaRPr lang="en-US" dirty="0"/>
          </a:p>
        </p:txBody>
      </p:sp>
      <p:pic>
        <p:nvPicPr>
          <p:cNvPr id="4" name="Picture 3"/>
          <p:cNvPicPr>
            <a:picLocks noChangeAspect="1"/>
          </p:cNvPicPr>
          <p:nvPr/>
        </p:nvPicPr>
        <p:blipFill>
          <a:blip r:embed="rId2"/>
          <a:stretch>
            <a:fillRect/>
          </a:stretch>
        </p:blipFill>
        <p:spPr>
          <a:xfrm>
            <a:off x="2743200" y="1428750"/>
            <a:ext cx="6523990" cy="2892937"/>
          </a:xfrm>
          <a:prstGeom prst="rect">
            <a:avLst/>
          </a:prstGeom>
        </p:spPr>
      </p:pic>
      <p:sp>
        <p:nvSpPr>
          <p:cNvPr id="5" name="TextBox 4"/>
          <p:cNvSpPr txBox="1"/>
          <p:nvPr/>
        </p:nvSpPr>
        <p:spPr>
          <a:xfrm>
            <a:off x="9267190" y="3605209"/>
            <a:ext cx="1675843" cy="369332"/>
          </a:xfrm>
          <a:prstGeom prst="rect">
            <a:avLst/>
          </a:prstGeom>
          <a:noFill/>
        </p:spPr>
        <p:txBody>
          <a:bodyPr wrap="none" rtlCol="0">
            <a:spAutoFit/>
          </a:bodyPr>
          <a:lstStyle/>
          <a:p>
            <a:r>
              <a:rPr lang="en-US" dirty="0"/>
              <a:t>Used </a:t>
            </a:r>
            <a:r>
              <a:rPr lang="en-US"/>
              <a:t>for energy</a:t>
            </a:r>
          </a:p>
        </p:txBody>
      </p:sp>
    </p:spTree>
    <p:extLst>
      <p:ext uri="{BB962C8B-B14F-4D97-AF65-F5344CB8AC3E}">
        <p14:creationId xmlns:p14="http://schemas.microsoft.com/office/powerpoint/2010/main" val="147212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idx="1"/>
          </p:nvPr>
        </p:nvSpPr>
        <p:spPr/>
        <p:txBody>
          <a:bodyPr>
            <a:normAutofit fontScale="92500" lnSpcReduction="10000"/>
          </a:bodyPr>
          <a:lstStyle/>
          <a:p>
            <a:r>
              <a:rPr lang="en-US" dirty="0"/>
              <a:t>Describe the roles of lipolysis and lipoprotein particles in normal lipid transport</a:t>
            </a:r>
          </a:p>
          <a:p>
            <a:r>
              <a:rPr lang="en-US" dirty="0"/>
              <a:t>Apply your knowledge of adipose function to describe how cholesterol and triglycerides accumulate in the liver</a:t>
            </a:r>
          </a:p>
          <a:p>
            <a:r>
              <a:rPr lang="en-US" dirty="0"/>
              <a:t>Describe how obesity-associated </a:t>
            </a:r>
            <a:r>
              <a:rPr lang="en-US" dirty="0" err="1"/>
              <a:t>atherogenesis</a:t>
            </a:r>
            <a:r>
              <a:rPr lang="en-US" dirty="0"/>
              <a:t> progresses, and how this plays a role in cardiovascular disease</a:t>
            </a:r>
          </a:p>
          <a:p>
            <a:r>
              <a:rPr lang="en-US" dirty="0"/>
              <a:t>Explain the progression of non-alcoholic fatty liver disease (NAFLD)</a:t>
            </a:r>
          </a:p>
          <a:p>
            <a:r>
              <a:rPr lang="en-US" dirty="0"/>
              <a:t>Describe the relationship between NAFLD and liver cancers</a:t>
            </a:r>
          </a:p>
          <a:p>
            <a:r>
              <a:rPr lang="en-US" dirty="0"/>
              <a:t>Explain the relationships between elevated liver fat and insulin resistance</a:t>
            </a:r>
          </a:p>
          <a:p>
            <a:r>
              <a:rPr lang="en-US" dirty="0"/>
              <a:t>Evaluate why certain cancers are tightly associated with obesity</a:t>
            </a:r>
          </a:p>
        </p:txBody>
      </p:sp>
    </p:spTree>
    <p:extLst>
      <p:ext uri="{BB962C8B-B14F-4D97-AF65-F5344CB8AC3E}">
        <p14:creationId xmlns:p14="http://schemas.microsoft.com/office/powerpoint/2010/main" val="1778323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D70C567-4284-8848-BDAB-9C9A46E1E256}"/>
              </a:ext>
            </a:extLst>
          </p:cNvPr>
          <p:cNvPicPr>
            <a:picLocks noChangeAspect="1"/>
          </p:cNvPicPr>
          <p:nvPr/>
        </p:nvPicPr>
        <p:blipFill>
          <a:blip r:embed="rId2"/>
          <a:stretch>
            <a:fillRect/>
          </a:stretch>
        </p:blipFill>
        <p:spPr>
          <a:xfrm>
            <a:off x="6096000" y="1165395"/>
            <a:ext cx="4994221" cy="3109609"/>
          </a:xfrm>
          <a:prstGeom prst="rect">
            <a:avLst/>
          </a:prstGeom>
        </p:spPr>
      </p:pic>
      <p:sp>
        <p:nvSpPr>
          <p:cNvPr id="2" name="Title 1">
            <a:extLst>
              <a:ext uri="{FF2B5EF4-FFF2-40B4-BE49-F238E27FC236}">
                <a16:creationId xmlns:a16="http://schemas.microsoft.com/office/drawing/2014/main" id="{4CEDBB8B-C03F-3F4A-8076-8203CD8A464F}"/>
              </a:ext>
            </a:extLst>
          </p:cNvPr>
          <p:cNvSpPr>
            <a:spLocks noGrp="1"/>
          </p:cNvSpPr>
          <p:nvPr>
            <p:ph type="title"/>
          </p:nvPr>
        </p:nvSpPr>
        <p:spPr/>
        <p:txBody>
          <a:bodyPr/>
          <a:lstStyle/>
          <a:p>
            <a:r>
              <a:rPr lang="en-US" dirty="0"/>
              <a:t>The bathtub theory of diabetes</a:t>
            </a:r>
          </a:p>
        </p:txBody>
      </p:sp>
      <p:sp>
        <p:nvSpPr>
          <p:cNvPr id="9" name="Content Placeholder 8">
            <a:extLst>
              <a:ext uri="{FF2B5EF4-FFF2-40B4-BE49-F238E27FC236}">
                <a16:creationId xmlns:a16="http://schemas.microsoft.com/office/drawing/2014/main" id="{6851AAF8-ABCA-E548-A437-9F2177FFCA28}"/>
              </a:ext>
            </a:extLst>
          </p:cNvPr>
          <p:cNvSpPr>
            <a:spLocks noGrp="1"/>
          </p:cNvSpPr>
          <p:nvPr>
            <p:ph idx="1"/>
          </p:nvPr>
        </p:nvSpPr>
        <p:spPr>
          <a:xfrm>
            <a:off x="838200" y="1825625"/>
            <a:ext cx="5257800" cy="4351338"/>
          </a:xfrm>
        </p:spPr>
        <p:txBody>
          <a:bodyPr/>
          <a:lstStyle/>
          <a:p>
            <a:r>
              <a:rPr lang="en-US" dirty="0"/>
              <a:t>Analogy is:</a:t>
            </a:r>
          </a:p>
          <a:p>
            <a:pPr lvl="1"/>
            <a:r>
              <a:rPr lang="en-US" dirty="0"/>
              <a:t>Fat :: Water</a:t>
            </a:r>
          </a:p>
          <a:p>
            <a:pPr lvl="1"/>
            <a:r>
              <a:rPr lang="en-US" dirty="0"/>
              <a:t>Fat Storage :: Size of Tub</a:t>
            </a:r>
          </a:p>
          <a:p>
            <a:pPr lvl="1"/>
            <a:r>
              <a:rPr lang="en-US" dirty="0"/>
              <a:t>Overflow :: Insulin Resistance</a:t>
            </a:r>
          </a:p>
          <a:p>
            <a:pPr lvl="1"/>
            <a:endParaRPr lang="en-US" dirty="0"/>
          </a:p>
          <a:p>
            <a:r>
              <a:rPr lang="en-US" dirty="0"/>
              <a:t>Insulin resistance would lead to hyperinsulinemia, beta cell compensation, </a:t>
            </a:r>
            <a:r>
              <a:rPr lang="en-US" dirty="0" err="1"/>
              <a:t>etc</a:t>
            </a:r>
            <a:endParaRPr lang="en-US" dirty="0"/>
          </a:p>
        </p:txBody>
      </p:sp>
      <p:pic>
        <p:nvPicPr>
          <p:cNvPr id="7" name="Picture 6">
            <a:extLst>
              <a:ext uri="{FF2B5EF4-FFF2-40B4-BE49-F238E27FC236}">
                <a16:creationId xmlns:a16="http://schemas.microsoft.com/office/drawing/2014/main" id="{351403AB-4C6A-E24C-9D22-C51DD63347F8}"/>
              </a:ext>
            </a:extLst>
          </p:cNvPr>
          <p:cNvPicPr>
            <a:picLocks noChangeAspect="1"/>
          </p:cNvPicPr>
          <p:nvPr/>
        </p:nvPicPr>
        <p:blipFill>
          <a:blip r:embed="rId2"/>
          <a:stretch>
            <a:fillRect/>
          </a:stretch>
        </p:blipFill>
        <p:spPr>
          <a:xfrm>
            <a:off x="7246910" y="4544136"/>
            <a:ext cx="2692400" cy="1676400"/>
          </a:xfrm>
          <a:prstGeom prst="rect">
            <a:avLst/>
          </a:prstGeom>
        </p:spPr>
      </p:pic>
    </p:spTree>
    <p:extLst>
      <p:ext uri="{BB962C8B-B14F-4D97-AF65-F5344CB8AC3E}">
        <p14:creationId xmlns:p14="http://schemas.microsoft.com/office/powerpoint/2010/main" val="2843793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0633B-B61D-FF49-8A43-330CDBCA67CF}"/>
              </a:ext>
            </a:extLst>
          </p:cNvPr>
          <p:cNvSpPr>
            <a:spLocks noGrp="1"/>
          </p:cNvSpPr>
          <p:nvPr>
            <p:ph type="title"/>
          </p:nvPr>
        </p:nvSpPr>
        <p:spPr/>
        <p:txBody>
          <a:bodyPr/>
          <a:lstStyle/>
          <a:p>
            <a:r>
              <a:rPr lang="en-US" dirty="0"/>
              <a:t>Non-Alcoholic Fatty Liver Disease (NAFLD)</a:t>
            </a:r>
          </a:p>
        </p:txBody>
      </p:sp>
      <p:sp>
        <p:nvSpPr>
          <p:cNvPr id="3" name="Content Placeholder 2">
            <a:extLst>
              <a:ext uri="{FF2B5EF4-FFF2-40B4-BE49-F238E27FC236}">
                <a16:creationId xmlns:a16="http://schemas.microsoft.com/office/drawing/2014/main" id="{3916D73B-F896-854F-A9C9-3F6F42A15CCB}"/>
              </a:ext>
            </a:extLst>
          </p:cNvPr>
          <p:cNvSpPr>
            <a:spLocks noGrp="1"/>
          </p:cNvSpPr>
          <p:nvPr>
            <p:ph idx="1"/>
          </p:nvPr>
        </p:nvSpPr>
        <p:spPr>
          <a:xfrm>
            <a:off x="838200" y="1825625"/>
            <a:ext cx="5431971" cy="4351338"/>
          </a:xfrm>
        </p:spPr>
        <p:txBody>
          <a:bodyPr/>
          <a:lstStyle/>
          <a:p>
            <a:r>
              <a:rPr lang="en-US" dirty="0"/>
              <a:t>Liver Diseases</a:t>
            </a:r>
          </a:p>
          <a:p>
            <a:pPr lvl="1"/>
            <a:r>
              <a:rPr lang="en-US" dirty="0"/>
              <a:t>Alcoholic Fatty Liver Disease (AFLD)</a:t>
            </a:r>
          </a:p>
          <a:p>
            <a:pPr lvl="1"/>
            <a:r>
              <a:rPr lang="en-US" dirty="0"/>
              <a:t>Non-Alcoholic Fatty Liver Disease (NAFLD)</a:t>
            </a:r>
          </a:p>
          <a:p>
            <a:pPr lvl="1"/>
            <a:r>
              <a:rPr lang="en-US" dirty="0"/>
              <a:t>Toxicity (Drugs, Pollutants)</a:t>
            </a:r>
          </a:p>
          <a:p>
            <a:pPr lvl="1"/>
            <a:r>
              <a:rPr lang="en-US" dirty="0"/>
              <a:t>Viral hepatitis</a:t>
            </a:r>
          </a:p>
          <a:p>
            <a:r>
              <a:rPr lang="en-US" dirty="0"/>
              <a:t>NAFLD in the US</a:t>
            </a:r>
          </a:p>
          <a:p>
            <a:pPr lvl="1"/>
            <a:r>
              <a:rPr lang="en-US" dirty="0"/>
              <a:t>30% have NAFLD</a:t>
            </a:r>
          </a:p>
          <a:p>
            <a:pPr lvl="1"/>
            <a:r>
              <a:rPr lang="en-US" dirty="0"/>
              <a:t>10.3% have advanced fibrosis</a:t>
            </a:r>
          </a:p>
          <a:p>
            <a:endParaRPr lang="en-US" dirty="0"/>
          </a:p>
        </p:txBody>
      </p:sp>
      <p:pic>
        <p:nvPicPr>
          <p:cNvPr id="4" name="Picture 3">
            <a:extLst>
              <a:ext uri="{FF2B5EF4-FFF2-40B4-BE49-F238E27FC236}">
                <a16:creationId xmlns:a16="http://schemas.microsoft.com/office/drawing/2014/main" id="{8AA47461-2723-184D-92E1-EE261F34AD4B}"/>
              </a:ext>
            </a:extLst>
          </p:cNvPr>
          <p:cNvPicPr>
            <a:picLocks noChangeAspect="1"/>
          </p:cNvPicPr>
          <p:nvPr/>
        </p:nvPicPr>
        <p:blipFill>
          <a:blip r:embed="rId2"/>
          <a:stretch>
            <a:fillRect/>
          </a:stretch>
        </p:blipFill>
        <p:spPr>
          <a:xfrm>
            <a:off x="6270171" y="1690688"/>
            <a:ext cx="5663978" cy="3848748"/>
          </a:xfrm>
          <a:prstGeom prst="rect">
            <a:avLst/>
          </a:prstGeom>
        </p:spPr>
      </p:pic>
    </p:spTree>
    <p:extLst>
      <p:ext uri="{BB962C8B-B14F-4D97-AF65-F5344CB8AC3E}">
        <p14:creationId xmlns:p14="http://schemas.microsoft.com/office/powerpoint/2010/main" val="16262400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4008120" cy="1325563"/>
          </a:xfrm>
        </p:spPr>
        <p:txBody>
          <a:bodyPr/>
          <a:lstStyle/>
          <a:p>
            <a:r>
              <a:rPr lang="en-US" dirty="0"/>
              <a:t>Progression of NAFLD</a:t>
            </a:r>
          </a:p>
        </p:txBody>
      </p:sp>
      <p:sp>
        <p:nvSpPr>
          <p:cNvPr id="5" name="Content Placeholder 4"/>
          <p:cNvSpPr>
            <a:spLocks noGrp="1"/>
          </p:cNvSpPr>
          <p:nvPr>
            <p:ph idx="1"/>
          </p:nvPr>
        </p:nvSpPr>
        <p:spPr>
          <a:xfrm>
            <a:off x="838200" y="1825625"/>
            <a:ext cx="4453890" cy="4351338"/>
          </a:xfrm>
        </p:spPr>
        <p:txBody>
          <a:bodyPr/>
          <a:lstStyle/>
          <a:p>
            <a:r>
              <a:rPr lang="en-US" dirty="0"/>
              <a:t>Steatosis (more fat)</a:t>
            </a:r>
          </a:p>
          <a:p>
            <a:r>
              <a:rPr lang="en-US" dirty="0" err="1"/>
              <a:t>Steatohepatits</a:t>
            </a:r>
            <a:r>
              <a:rPr lang="en-US" dirty="0"/>
              <a:t> (fat and inflammation)</a:t>
            </a:r>
          </a:p>
          <a:p>
            <a:r>
              <a:rPr lang="en-US" dirty="0"/>
              <a:t>Cirrhosis (scarring)</a:t>
            </a:r>
          </a:p>
          <a:p>
            <a:r>
              <a:rPr lang="en-US" dirty="0"/>
              <a:t>Hepatocellular carcinoma (liver cancer)</a:t>
            </a:r>
          </a:p>
        </p:txBody>
      </p:sp>
      <p:pic>
        <p:nvPicPr>
          <p:cNvPr id="4" name="Picture 3"/>
          <p:cNvPicPr>
            <a:picLocks noChangeAspect="1"/>
          </p:cNvPicPr>
          <p:nvPr/>
        </p:nvPicPr>
        <p:blipFill>
          <a:blip r:embed="rId2"/>
          <a:stretch>
            <a:fillRect/>
          </a:stretch>
        </p:blipFill>
        <p:spPr>
          <a:xfrm>
            <a:off x="5127843" y="0"/>
            <a:ext cx="7194113" cy="6858000"/>
          </a:xfrm>
          <a:prstGeom prst="rect">
            <a:avLst/>
          </a:prstGeom>
        </p:spPr>
      </p:pic>
    </p:spTree>
    <p:extLst>
      <p:ext uri="{BB962C8B-B14F-4D97-AF65-F5344CB8AC3E}">
        <p14:creationId xmlns:p14="http://schemas.microsoft.com/office/powerpoint/2010/main" val="1176299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7155E-154C-FF4C-9B59-9032EC6844BB}"/>
              </a:ext>
            </a:extLst>
          </p:cNvPr>
          <p:cNvSpPr>
            <a:spLocks noGrp="1"/>
          </p:cNvSpPr>
          <p:nvPr>
            <p:ph type="title"/>
          </p:nvPr>
        </p:nvSpPr>
        <p:spPr/>
        <p:txBody>
          <a:bodyPr/>
          <a:lstStyle/>
          <a:p>
            <a:r>
              <a:rPr lang="en-US" dirty="0"/>
              <a:t>How do we measure NAFLD?</a:t>
            </a:r>
          </a:p>
        </p:txBody>
      </p:sp>
      <p:sp>
        <p:nvSpPr>
          <p:cNvPr id="3" name="Content Placeholder 2">
            <a:extLst>
              <a:ext uri="{FF2B5EF4-FFF2-40B4-BE49-F238E27FC236}">
                <a16:creationId xmlns:a16="http://schemas.microsoft.com/office/drawing/2014/main" id="{C7C5BDC0-7A6C-0340-9F5B-FBC3A8B59C19}"/>
              </a:ext>
            </a:extLst>
          </p:cNvPr>
          <p:cNvSpPr>
            <a:spLocks noGrp="1"/>
          </p:cNvSpPr>
          <p:nvPr>
            <p:ph idx="1"/>
          </p:nvPr>
        </p:nvSpPr>
        <p:spPr>
          <a:xfrm>
            <a:off x="838200" y="1825625"/>
            <a:ext cx="5581261" cy="4351338"/>
          </a:xfrm>
        </p:spPr>
        <p:txBody>
          <a:bodyPr/>
          <a:lstStyle/>
          <a:p>
            <a:r>
              <a:rPr lang="en-US" dirty="0"/>
              <a:t>Blood tests</a:t>
            </a:r>
          </a:p>
          <a:p>
            <a:pPr lvl="1"/>
            <a:r>
              <a:rPr lang="en-US" dirty="0"/>
              <a:t>Liver enzymes such as ALT/AST</a:t>
            </a:r>
          </a:p>
          <a:p>
            <a:pPr lvl="1"/>
            <a:r>
              <a:rPr lang="en-US" dirty="0"/>
              <a:t>Liver function measures such as ammonia</a:t>
            </a:r>
          </a:p>
          <a:p>
            <a:r>
              <a:rPr lang="en-US" dirty="0"/>
              <a:t>Non-invasive testing</a:t>
            </a:r>
          </a:p>
          <a:p>
            <a:pPr lvl="1"/>
            <a:r>
              <a:rPr lang="en-US" dirty="0"/>
              <a:t>Ultrasound, MRI</a:t>
            </a:r>
          </a:p>
          <a:p>
            <a:pPr lvl="1"/>
            <a:r>
              <a:rPr lang="en-US" dirty="0"/>
              <a:t>Elastography</a:t>
            </a:r>
          </a:p>
          <a:p>
            <a:r>
              <a:rPr lang="en-US" dirty="0"/>
              <a:t>Invasive</a:t>
            </a:r>
          </a:p>
          <a:p>
            <a:pPr lvl="1"/>
            <a:r>
              <a:rPr lang="en-US" dirty="0"/>
              <a:t>Liver biopsy and histology</a:t>
            </a:r>
          </a:p>
        </p:txBody>
      </p:sp>
      <p:pic>
        <p:nvPicPr>
          <p:cNvPr id="4" name="Picture 3">
            <a:extLst>
              <a:ext uri="{FF2B5EF4-FFF2-40B4-BE49-F238E27FC236}">
                <a16:creationId xmlns:a16="http://schemas.microsoft.com/office/drawing/2014/main" id="{7F06275F-429A-B140-8520-023E3EE47D24}"/>
              </a:ext>
            </a:extLst>
          </p:cNvPr>
          <p:cNvPicPr>
            <a:picLocks noChangeAspect="1"/>
          </p:cNvPicPr>
          <p:nvPr/>
        </p:nvPicPr>
        <p:blipFill>
          <a:blip r:embed="rId2"/>
          <a:stretch>
            <a:fillRect/>
          </a:stretch>
        </p:blipFill>
        <p:spPr>
          <a:xfrm>
            <a:off x="6885472" y="1690688"/>
            <a:ext cx="4468328" cy="2234164"/>
          </a:xfrm>
          <a:prstGeom prst="rect">
            <a:avLst/>
          </a:prstGeom>
        </p:spPr>
      </p:pic>
      <p:pic>
        <p:nvPicPr>
          <p:cNvPr id="5" name="Picture 4">
            <a:extLst>
              <a:ext uri="{FF2B5EF4-FFF2-40B4-BE49-F238E27FC236}">
                <a16:creationId xmlns:a16="http://schemas.microsoft.com/office/drawing/2014/main" id="{D5A6F8C2-C797-FF4A-9AF4-8FD918124C6D}"/>
              </a:ext>
            </a:extLst>
          </p:cNvPr>
          <p:cNvPicPr>
            <a:picLocks noChangeAspect="1"/>
          </p:cNvPicPr>
          <p:nvPr/>
        </p:nvPicPr>
        <p:blipFill>
          <a:blip r:embed="rId3"/>
          <a:stretch>
            <a:fillRect/>
          </a:stretch>
        </p:blipFill>
        <p:spPr>
          <a:xfrm>
            <a:off x="6269651" y="4301898"/>
            <a:ext cx="5306528" cy="2556102"/>
          </a:xfrm>
          <a:prstGeom prst="rect">
            <a:avLst/>
          </a:prstGeom>
        </p:spPr>
      </p:pic>
    </p:spTree>
    <p:extLst>
      <p:ext uri="{BB962C8B-B14F-4D97-AF65-F5344CB8AC3E}">
        <p14:creationId xmlns:p14="http://schemas.microsoft.com/office/powerpoint/2010/main" val="1988827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919C3-9872-A14F-B672-F8BCAB213135}"/>
              </a:ext>
            </a:extLst>
          </p:cNvPr>
          <p:cNvSpPr>
            <a:spLocks noGrp="1"/>
          </p:cNvSpPr>
          <p:nvPr>
            <p:ph type="title"/>
          </p:nvPr>
        </p:nvSpPr>
        <p:spPr/>
        <p:txBody>
          <a:bodyPr/>
          <a:lstStyle/>
          <a:p>
            <a:r>
              <a:rPr lang="en-US" dirty="0"/>
              <a:t>Rates of NAFLD Progression</a:t>
            </a:r>
          </a:p>
        </p:txBody>
      </p:sp>
      <p:pic>
        <p:nvPicPr>
          <p:cNvPr id="4" name="Picture 3">
            <a:extLst>
              <a:ext uri="{FF2B5EF4-FFF2-40B4-BE49-F238E27FC236}">
                <a16:creationId xmlns:a16="http://schemas.microsoft.com/office/drawing/2014/main" id="{FDC997A8-2F64-9847-8908-5A1D195F5813}"/>
              </a:ext>
            </a:extLst>
          </p:cNvPr>
          <p:cNvPicPr>
            <a:picLocks noChangeAspect="1"/>
          </p:cNvPicPr>
          <p:nvPr/>
        </p:nvPicPr>
        <p:blipFill>
          <a:blip r:embed="rId2"/>
          <a:stretch>
            <a:fillRect/>
          </a:stretch>
        </p:blipFill>
        <p:spPr>
          <a:xfrm>
            <a:off x="1345870" y="1336494"/>
            <a:ext cx="7648840" cy="5521506"/>
          </a:xfrm>
          <a:prstGeom prst="rect">
            <a:avLst/>
          </a:prstGeom>
        </p:spPr>
      </p:pic>
    </p:spTree>
    <p:extLst>
      <p:ext uri="{BB962C8B-B14F-4D97-AF65-F5344CB8AC3E}">
        <p14:creationId xmlns:p14="http://schemas.microsoft.com/office/powerpoint/2010/main" val="38834901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9D88C-B21E-234F-94F0-E0B1D83EA39B}"/>
              </a:ext>
            </a:extLst>
          </p:cNvPr>
          <p:cNvSpPr>
            <a:spLocks noGrp="1"/>
          </p:cNvSpPr>
          <p:nvPr>
            <p:ph type="title"/>
          </p:nvPr>
        </p:nvSpPr>
        <p:spPr/>
        <p:txBody>
          <a:bodyPr/>
          <a:lstStyle/>
          <a:p>
            <a:r>
              <a:rPr lang="en-US" dirty="0"/>
              <a:t>Drugs Approved to Treat Diabetes and NAFLD</a:t>
            </a:r>
          </a:p>
        </p:txBody>
      </p:sp>
      <p:sp>
        <p:nvSpPr>
          <p:cNvPr id="6" name="Text Placeholder 5">
            <a:extLst>
              <a:ext uri="{FF2B5EF4-FFF2-40B4-BE49-F238E27FC236}">
                <a16:creationId xmlns:a16="http://schemas.microsoft.com/office/drawing/2014/main" id="{6409000F-EE5E-2A40-9478-BB1AB282755A}"/>
              </a:ext>
            </a:extLst>
          </p:cNvPr>
          <p:cNvSpPr>
            <a:spLocks noGrp="1"/>
          </p:cNvSpPr>
          <p:nvPr>
            <p:ph type="body" idx="1"/>
          </p:nvPr>
        </p:nvSpPr>
        <p:spPr/>
        <p:txBody>
          <a:bodyPr/>
          <a:lstStyle/>
          <a:p>
            <a:r>
              <a:rPr lang="en-US" dirty="0"/>
              <a:t>Type II Diabetes</a:t>
            </a:r>
          </a:p>
        </p:txBody>
      </p:sp>
      <p:sp>
        <p:nvSpPr>
          <p:cNvPr id="7" name="Content Placeholder 6">
            <a:extLst>
              <a:ext uri="{FF2B5EF4-FFF2-40B4-BE49-F238E27FC236}">
                <a16:creationId xmlns:a16="http://schemas.microsoft.com/office/drawing/2014/main" id="{5BD3BD84-5F7A-494C-AA09-A319FA110E49}"/>
              </a:ext>
            </a:extLst>
          </p:cNvPr>
          <p:cNvSpPr>
            <a:spLocks noGrp="1"/>
          </p:cNvSpPr>
          <p:nvPr>
            <p:ph sz="half" idx="2"/>
          </p:nvPr>
        </p:nvSpPr>
        <p:spPr/>
        <p:txBody>
          <a:bodyPr>
            <a:normAutofit fontScale="47500" lnSpcReduction="20000"/>
          </a:bodyPr>
          <a:lstStyle/>
          <a:p>
            <a:r>
              <a:rPr lang="en-US" dirty="0"/>
              <a:t>Repaglinide, </a:t>
            </a:r>
            <a:r>
              <a:rPr lang="en-US" dirty="0" err="1"/>
              <a:t>Nateglinide</a:t>
            </a:r>
            <a:endParaRPr lang="en-US" dirty="0"/>
          </a:p>
          <a:p>
            <a:r>
              <a:rPr lang="en-US" dirty="0"/>
              <a:t>Miglitol, Acarbose</a:t>
            </a:r>
          </a:p>
          <a:p>
            <a:r>
              <a:rPr lang="en-US" dirty="0"/>
              <a:t>Pioglitazone, Rosiglitazone</a:t>
            </a:r>
          </a:p>
          <a:p>
            <a:r>
              <a:rPr lang="en-US" dirty="0"/>
              <a:t>Sitagliptin, </a:t>
            </a:r>
            <a:r>
              <a:rPr lang="en-US" dirty="0" err="1"/>
              <a:t>Saxagliptin</a:t>
            </a:r>
            <a:r>
              <a:rPr lang="en-US" dirty="0"/>
              <a:t>, </a:t>
            </a:r>
            <a:r>
              <a:rPr lang="en-US" dirty="0" err="1"/>
              <a:t>Alogliptin</a:t>
            </a:r>
            <a:r>
              <a:rPr lang="en-US" dirty="0"/>
              <a:t>, </a:t>
            </a:r>
            <a:r>
              <a:rPr lang="en-US" dirty="0" err="1"/>
              <a:t>Linagliptin</a:t>
            </a:r>
            <a:endParaRPr lang="en-US" dirty="0"/>
          </a:p>
          <a:p>
            <a:r>
              <a:rPr lang="en-US" dirty="0" err="1"/>
              <a:t>Gliimepiride</a:t>
            </a:r>
            <a:r>
              <a:rPr lang="en-US" dirty="0"/>
              <a:t>, </a:t>
            </a:r>
            <a:r>
              <a:rPr lang="en-US" dirty="0" err="1"/>
              <a:t>Gluburide</a:t>
            </a:r>
            <a:r>
              <a:rPr lang="en-US" dirty="0"/>
              <a:t>, </a:t>
            </a:r>
            <a:r>
              <a:rPr lang="en-US" dirty="0" err="1"/>
              <a:t>Chlorpromade</a:t>
            </a:r>
            <a:r>
              <a:rPr lang="en-US" dirty="0"/>
              <a:t>, Glipizide,</a:t>
            </a:r>
          </a:p>
          <a:p>
            <a:r>
              <a:rPr lang="en-US" dirty="0"/>
              <a:t> Tolbutamide, Tolazamide</a:t>
            </a:r>
          </a:p>
          <a:p>
            <a:r>
              <a:rPr lang="en-US" dirty="0"/>
              <a:t>Metformin</a:t>
            </a:r>
          </a:p>
          <a:p>
            <a:r>
              <a:rPr lang="en-US" dirty="0"/>
              <a:t>Bromocriptine</a:t>
            </a:r>
          </a:p>
          <a:p>
            <a:r>
              <a:rPr lang="en-US" dirty="0" err="1"/>
              <a:t>Colesvelam</a:t>
            </a:r>
            <a:endParaRPr lang="en-US" dirty="0"/>
          </a:p>
          <a:p>
            <a:r>
              <a:rPr lang="en-US" dirty="0" err="1"/>
              <a:t>Dapaglifolzin</a:t>
            </a:r>
            <a:r>
              <a:rPr lang="en-US" dirty="0"/>
              <a:t>, </a:t>
            </a:r>
            <a:r>
              <a:rPr lang="en-US" dirty="0" err="1"/>
              <a:t>Canaglifozin</a:t>
            </a:r>
            <a:r>
              <a:rPr lang="en-US" dirty="0"/>
              <a:t>, Empagliflozin</a:t>
            </a:r>
          </a:p>
          <a:p>
            <a:r>
              <a:rPr lang="en-US" dirty="0"/>
              <a:t>Exenatide, Albiglutide, </a:t>
            </a:r>
            <a:r>
              <a:rPr lang="en-US" dirty="0" err="1"/>
              <a:t>Dulagluditide</a:t>
            </a:r>
            <a:r>
              <a:rPr lang="en-US" dirty="0"/>
              <a:t>, Liraglutide</a:t>
            </a:r>
          </a:p>
          <a:p>
            <a:r>
              <a:rPr lang="en-US" dirty="0" err="1"/>
              <a:t>Pralintide</a:t>
            </a:r>
            <a:endParaRPr lang="en-US" dirty="0"/>
          </a:p>
          <a:p>
            <a:r>
              <a:rPr lang="en-US" dirty="0"/>
              <a:t>Plus drug combinations (16)</a:t>
            </a:r>
          </a:p>
          <a:p>
            <a:pPr marL="0" indent="0">
              <a:buNone/>
            </a:pPr>
            <a:endParaRPr lang="en-US" dirty="0"/>
          </a:p>
          <a:p>
            <a:endParaRPr lang="en-US" dirty="0"/>
          </a:p>
        </p:txBody>
      </p:sp>
      <p:sp>
        <p:nvSpPr>
          <p:cNvPr id="8" name="Text Placeholder 7">
            <a:extLst>
              <a:ext uri="{FF2B5EF4-FFF2-40B4-BE49-F238E27FC236}">
                <a16:creationId xmlns:a16="http://schemas.microsoft.com/office/drawing/2014/main" id="{DD60D27D-7B05-E141-8568-FA4BFBE96E24}"/>
              </a:ext>
            </a:extLst>
          </p:cNvPr>
          <p:cNvSpPr>
            <a:spLocks noGrp="1"/>
          </p:cNvSpPr>
          <p:nvPr>
            <p:ph type="body" sz="quarter" idx="3"/>
          </p:nvPr>
        </p:nvSpPr>
        <p:spPr/>
        <p:txBody>
          <a:bodyPr/>
          <a:lstStyle/>
          <a:p>
            <a:r>
              <a:rPr lang="en-US" dirty="0"/>
              <a:t>NAFLD</a:t>
            </a:r>
          </a:p>
        </p:txBody>
      </p:sp>
      <p:sp>
        <p:nvSpPr>
          <p:cNvPr id="9" name="Content Placeholder 8">
            <a:extLst>
              <a:ext uri="{FF2B5EF4-FFF2-40B4-BE49-F238E27FC236}">
                <a16:creationId xmlns:a16="http://schemas.microsoft.com/office/drawing/2014/main" id="{DBDD90F3-76FF-6A43-AD0F-CF0E2E46B68D}"/>
              </a:ext>
            </a:extLst>
          </p:cNvPr>
          <p:cNvSpPr>
            <a:spLocks noGrp="1"/>
          </p:cNvSpPr>
          <p:nvPr>
            <p:ph sz="quarter" idx="4"/>
          </p:nvPr>
        </p:nvSpPr>
        <p:spPr/>
        <p:txBody>
          <a:bodyPr>
            <a:normAutofit fontScale="47500" lnSpcReduction="20000"/>
          </a:bodyPr>
          <a:lstStyle/>
          <a:p>
            <a:endParaRPr lang="en-US"/>
          </a:p>
        </p:txBody>
      </p:sp>
    </p:spTree>
    <p:extLst>
      <p:ext uri="{BB962C8B-B14F-4D97-AF65-F5344CB8AC3E}">
        <p14:creationId xmlns:p14="http://schemas.microsoft.com/office/powerpoint/2010/main" val="111655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04B24-8979-894C-949D-F02E4607B1B2}"/>
              </a:ext>
            </a:extLst>
          </p:cNvPr>
          <p:cNvSpPr>
            <a:spLocks noGrp="1"/>
          </p:cNvSpPr>
          <p:nvPr>
            <p:ph type="title"/>
          </p:nvPr>
        </p:nvSpPr>
        <p:spPr/>
        <p:txBody>
          <a:bodyPr/>
          <a:lstStyle/>
          <a:p>
            <a:r>
              <a:rPr lang="en-US" dirty="0"/>
              <a:t>Global prevalence of NAFLD</a:t>
            </a:r>
          </a:p>
        </p:txBody>
      </p:sp>
      <p:pic>
        <p:nvPicPr>
          <p:cNvPr id="4" name="Picture 3">
            <a:extLst>
              <a:ext uri="{FF2B5EF4-FFF2-40B4-BE49-F238E27FC236}">
                <a16:creationId xmlns:a16="http://schemas.microsoft.com/office/drawing/2014/main" id="{5F50FC81-F0D2-6549-AF13-B9527D350234}"/>
              </a:ext>
            </a:extLst>
          </p:cNvPr>
          <p:cNvPicPr>
            <a:picLocks noChangeAspect="1"/>
          </p:cNvPicPr>
          <p:nvPr/>
        </p:nvPicPr>
        <p:blipFill>
          <a:blip r:embed="rId2"/>
          <a:stretch>
            <a:fillRect/>
          </a:stretch>
        </p:blipFill>
        <p:spPr>
          <a:xfrm>
            <a:off x="1645454" y="1363035"/>
            <a:ext cx="8901091" cy="5494965"/>
          </a:xfrm>
          <a:prstGeom prst="rect">
            <a:avLst/>
          </a:prstGeom>
        </p:spPr>
      </p:pic>
    </p:spTree>
    <p:extLst>
      <p:ext uri="{BB962C8B-B14F-4D97-AF65-F5344CB8AC3E}">
        <p14:creationId xmlns:p14="http://schemas.microsoft.com/office/powerpoint/2010/main" val="2813717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2D242-3147-A84D-9215-6884CFB17276}"/>
              </a:ext>
            </a:extLst>
          </p:cNvPr>
          <p:cNvSpPr>
            <a:spLocks noGrp="1"/>
          </p:cNvSpPr>
          <p:nvPr>
            <p:ph type="title"/>
          </p:nvPr>
        </p:nvSpPr>
        <p:spPr/>
        <p:txBody>
          <a:bodyPr/>
          <a:lstStyle/>
          <a:p>
            <a:r>
              <a:rPr lang="en-US" dirty="0"/>
              <a:t>NAFLD-Associated Genes are Largely in the Liver and Immune System</a:t>
            </a:r>
          </a:p>
        </p:txBody>
      </p:sp>
      <p:pic>
        <p:nvPicPr>
          <p:cNvPr id="4" name="Picture 3">
            <a:extLst>
              <a:ext uri="{FF2B5EF4-FFF2-40B4-BE49-F238E27FC236}">
                <a16:creationId xmlns:a16="http://schemas.microsoft.com/office/drawing/2014/main" id="{FB4577D5-1CBE-744D-BF0F-D9AB0042A3F3}"/>
              </a:ext>
            </a:extLst>
          </p:cNvPr>
          <p:cNvPicPr>
            <a:picLocks noChangeAspect="1"/>
          </p:cNvPicPr>
          <p:nvPr/>
        </p:nvPicPr>
        <p:blipFill>
          <a:blip r:embed="rId3"/>
          <a:stretch>
            <a:fillRect/>
          </a:stretch>
        </p:blipFill>
        <p:spPr>
          <a:xfrm>
            <a:off x="2542163" y="1858690"/>
            <a:ext cx="5426180" cy="4999310"/>
          </a:xfrm>
          <a:prstGeom prst="rect">
            <a:avLst/>
          </a:prstGeom>
        </p:spPr>
      </p:pic>
    </p:spTree>
    <p:extLst>
      <p:ext uri="{BB962C8B-B14F-4D97-AF65-F5344CB8AC3E}">
        <p14:creationId xmlns:p14="http://schemas.microsoft.com/office/powerpoint/2010/main" val="2574155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a:t>Topical News Assignment </a:t>
            </a:r>
          </a:p>
          <a:p>
            <a:r>
              <a:rPr lang="en-US" dirty="0"/>
              <a:t>Doria Weiss</a:t>
            </a:r>
          </a:p>
          <a:p>
            <a:r>
              <a:rPr lang="en-US" dirty="0"/>
              <a:t>PH 403 10/25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3611" y="2144920"/>
            <a:ext cx="9673245" cy="97147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3611" y="1265050"/>
            <a:ext cx="3835400" cy="685800"/>
          </a:xfrm>
          <a:prstGeom prst="rect">
            <a:avLst/>
          </a:prstGeom>
        </p:spPr>
      </p:pic>
    </p:spTree>
    <p:extLst>
      <p:ext uri="{BB962C8B-B14F-4D97-AF65-F5344CB8AC3E}">
        <p14:creationId xmlns:p14="http://schemas.microsoft.com/office/powerpoint/2010/main" val="14170588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Obesity and Liver Disease:</a:t>
            </a:r>
            <a:br>
              <a:rPr lang="en-US" dirty="0"/>
            </a:br>
            <a:r>
              <a:rPr lang="en-US" dirty="0"/>
              <a:t> A Public Health Concern</a:t>
            </a:r>
          </a:p>
        </p:txBody>
      </p:sp>
      <p:sp>
        <p:nvSpPr>
          <p:cNvPr id="3" name="Content Placeholder 2"/>
          <p:cNvSpPr>
            <a:spLocks noGrp="1"/>
          </p:cNvSpPr>
          <p:nvPr>
            <p:ph idx="1"/>
          </p:nvPr>
        </p:nvSpPr>
        <p:spPr>
          <a:xfrm>
            <a:off x="1484311" y="2260978"/>
            <a:ext cx="10539368" cy="3842983"/>
          </a:xfrm>
        </p:spPr>
        <p:txBody>
          <a:bodyPr>
            <a:normAutofit fontScale="92500" lnSpcReduction="20000"/>
          </a:bodyPr>
          <a:lstStyle/>
          <a:p>
            <a:r>
              <a:rPr lang="en-US" dirty="0"/>
              <a:t>Liver disease</a:t>
            </a:r>
          </a:p>
          <a:p>
            <a:pPr lvl="1"/>
            <a:r>
              <a:rPr lang="en-US" dirty="0"/>
              <a:t>Chronic viral hepatitis B and C</a:t>
            </a:r>
          </a:p>
          <a:p>
            <a:pPr lvl="1"/>
            <a:r>
              <a:rPr lang="en-US" dirty="0"/>
              <a:t>Alcoholic liver disease</a:t>
            </a:r>
          </a:p>
          <a:p>
            <a:pPr lvl="1"/>
            <a:r>
              <a:rPr lang="en-US" b="1" dirty="0"/>
              <a:t>Non-alcoholic fatty liver disease (NAFLD)</a:t>
            </a:r>
          </a:p>
          <a:p>
            <a:r>
              <a:rPr lang="en-US" dirty="0"/>
              <a:t>NAFLD affects 30% of US population </a:t>
            </a:r>
          </a:p>
          <a:p>
            <a:r>
              <a:rPr lang="en-US" dirty="0"/>
              <a:t>Previous research on obesity &amp; liver disease, but unclear link between BMI and liver disease</a:t>
            </a:r>
          </a:p>
          <a:p>
            <a:r>
              <a:rPr lang="en-US" dirty="0"/>
              <a:t>As obesity rate is expected to increase to 1 billion by 2030, liver disease rates have increased</a:t>
            </a:r>
          </a:p>
          <a:p>
            <a:r>
              <a:rPr lang="en-US" dirty="0"/>
              <a:t>Unclear evidence of effect of type 2 diabetes on development of liver disease</a:t>
            </a:r>
          </a:p>
        </p:txBody>
      </p:sp>
    </p:spTree>
    <p:extLst>
      <p:ext uri="{BB962C8B-B14F-4D97-AF65-F5344CB8AC3E}">
        <p14:creationId xmlns:p14="http://schemas.microsoft.com/office/powerpoint/2010/main" val="4256823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B8F6A-A762-8A44-9130-89D4383788CB}"/>
              </a:ext>
            </a:extLst>
          </p:cNvPr>
          <p:cNvSpPr>
            <a:spLocks noGrp="1"/>
          </p:cNvSpPr>
          <p:nvPr>
            <p:ph type="title"/>
          </p:nvPr>
        </p:nvSpPr>
        <p:spPr/>
        <p:txBody>
          <a:bodyPr/>
          <a:lstStyle/>
          <a:p>
            <a:r>
              <a:rPr lang="en-US" dirty="0"/>
              <a:t>Metabolically Healthy Obesity</a:t>
            </a:r>
          </a:p>
        </p:txBody>
      </p:sp>
      <p:pic>
        <p:nvPicPr>
          <p:cNvPr id="4" name="Picture 3">
            <a:extLst>
              <a:ext uri="{FF2B5EF4-FFF2-40B4-BE49-F238E27FC236}">
                <a16:creationId xmlns:a16="http://schemas.microsoft.com/office/drawing/2014/main" id="{27C485DD-4277-434C-A8BD-042035B68110}"/>
              </a:ext>
            </a:extLst>
          </p:cNvPr>
          <p:cNvPicPr>
            <a:picLocks noChangeAspect="1"/>
          </p:cNvPicPr>
          <p:nvPr/>
        </p:nvPicPr>
        <p:blipFill>
          <a:blip r:embed="rId2"/>
          <a:stretch>
            <a:fillRect/>
          </a:stretch>
        </p:blipFill>
        <p:spPr>
          <a:xfrm>
            <a:off x="838200" y="1602921"/>
            <a:ext cx="7162800" cy="3086100"/>
          </a:xfrm>
          <a:prstGeom prst="rect">
            <a:avLst/>
          </a:prstGeom>
        </p:spPr>
      </p:pic>
      <p:sp>
        <p:nvSpPr>
          <p:cNvPr id="5" name="TextBox 4">
            <a:extLst>
              <a:ext uri="{FF2B5EF4-FFF2-40B4-BE49-F238E27FC236}">
                <a16:creationId xmlns:a16="http://schemas.microsoft.com/office/drawing/2014/main" id="{F074F6B7-F1A7-184A-AD5A-4BE69E60479C}"/>
              </a:ext>
            </a:extLst>
          </p:cNvPr>
          <p:cNvSpPr txBox="1"/>
          <p:nvPr/>
        </p:nvSpPr>
        <p:spPr>
          <a:xfrm>
            <a:off x="8643257" y="1937657"/>
            <a:ext cx="3004457" cy="2585323"/>
          </a:xfrm>
          <a:prstGeom prst="rect">
            <a:avLst/>
          </a:prstGeom>
          <a:noFill/>
        </p:spPr>
        <p:txBody>
          <a:bodyPr wrap="square" rtlCol="0">
            <a:spAutoFit/>
          </a:bodyPr>
          <a:lstStyle/>
          <a:p>
            <a:r>
              <a:rPr lang="en-US" dirty="0"/>
              <a:t>Percent of women who are metabolically healthy at baseline, and stayed healthy over time</a:t>
            </a:r>
          </a:p>
          <a:p>
            <a:pPr marL="285750" indent="-285750">
              <a:buFont typeface="Arial" panose="020B0604020202020204" pitchFamily="34" charset="0"/>
              <a:buChar char="•"/>
            </a:pPr>
            <a:r>
              <a:rPr lang="en-US" dirty="0"/>
              <a:t>At 10 years how many became unhealthy</a:t>
            </a:r>
          </a:p>
          <a:p>
            <a:pPr marL="742950" lvl="1" indent="-285750">
              <a:buFont typeface="Arial" panose="020B0604020202020204" pitchFamily="34" charset="0"/>
              <a:buChar char="•"/>
            </a:pPr>
            <a:r>
              <a:rPr lang="en-US" dirty="0"/>
              <a:t>Normal Weight  ~36%</a:t>
            </a:r>
          </a:p>
          <a:p>
            <a:pPr marL="742950" lvl="1" indent="-285750">
              <a:buFont typeface="Arial" panose="020B0604020202020204" pitchFamily="34" charset="0"/>
              <a:buChar char="•"/>
            </a:pPr>
            <a:r>
              <a:rPr lang="en-US" dirty="0"/>
              <a:t>Overweight ~ 50%</a:t>
            </a:r>
          </a:p>
          <a:p>
            <a:pPr marL="742950" lvl="1" indent="-285750">
              <a:buFont typeface="Arial" panose="020B0604020202020204" pitchFamily="34" charset="0"/>
              <a:buChar char="•"/>
            </a:pPr>
            <a:r>
              <a:rPr lang="en-US" dirty="0"/>
              <a:t>Obese ~60%</a:t>
            </a:r>
          </a:p>
        </p:txBody>
      </p:sp>
      <p:sp>
        <p:nvSpPr>
          <p:cNvPr id="6" name="TextBox 5">
            <a:extLst>
              <a:ext uri="{FF2B5EF4-FFF2-40B4-BE49-F238E27FC236}">
                <a16:creationId xmlns:a16="http://schemas.microsoft.com/office/drawing/2014/main" id="{9A85A93B-0D35-9F47-A337-23C79CA98EC1}"/>
              </a:ext>
            </a:extLst>
          </p:cNvPr>
          <p:cNvSpPr txBox="1"/>
          <p:nvPr/>
        </p:nvSpPr>
        <p:spPr>
          <a:xfrm>
            <a:off x="7197414" y="3581400"/>
            <a:ext cx="1607171" cy="369332"/>
          </a:xfrm>
          <a:prstGeom prst="rect">
            <a:avLst/>
          </a:prstGeom>
          <a:noFill/>
        </p:spPr>
        <p:txBody>
          <a:bodyPr wrap="none" rtlCol="0">
            <a:spAutoFit/>
          </a:bodyPr>
          <a:lstStyle/>
          <a:p>
            <a:r>
              <a:rPr lang="en-US" dirty="0">
                <a:solidFill>
                  <a:srgbClr val="FF0000"/>
                </a:solidFill>
              </a:rPr>
              <a:t>Normal Weight</a:t>
            </a:r>
          </a:p>
        </p:txBody>
      </p:sp>
      <p:sp>
        <p:nvSpPr>
          <p:cNvPr id="7" name="TextBox 6">
            <a:extLst>
              <a:ext uri="{FF2B5EF4-FFF2-40B4-BE49-F238E27FC236}">
                <a16:creationId xmlns:a16="http://schemas.microsoft.com/office/drawing/2014/main" id="{1A288F9C-958D-AC4A-B956-9044F9664B4D}"/>
              </a:ext>
            </a:extLst>
          </p:cNvPr>
          <p:cNvSpPr txBox="1"/>
          <p:nvPr/>
        </p:nvSpPr>
        <p:spPr>
          <a:xfrm>
            <a:off x="4158343" y="3083557"/>
            <a:ext cx="1272721" cy="369332"/>
          </a:xfrm>
          <a:prstGeom prst="rect">
            <a:avLst/>
          </a:prstGeom>
          <a:noFill/>
        </p:spPr>
        <p:txBody>
          <a:bodyPr wrap="none" rtlCol="0">
            <a:spAutoFit/>
          </a:bodyPr>
          <a:lstStyle/>
          <a:p>
            <a:r>
              <a:rPr lang="en-US" dirty="0">
                <a:solidFill>
                  <a:srgbClr val="0070C0"/>
                </a:solidFill>
              </a:rPr>
              <a:t>Overweight</a:t>
            </a:r>
          </a:p>
        </p:txBody>
      </p:sp>
      <p:sp>
        <p:nvSpPr>
          <p:cNvPr id="8" name="TextBox 7">
            <a:extLst>
              <a:ext uri="{FF2B5EF4-FFF2-40B4-BE49-F238E27FC236}">
                <a16:creationId xmlns:a16="http://schemas.microsoft.com/office/drawing/2014/main" id="{9EFD7861-00C3-DE4D-BBD8-6EC49F5D221B}"/>
              </a:ext>
            </a:extLst>
          </p:cNvPr>
          <p:cNvSpPr txBox="1"/>
          <p:nvPr/>
        </p:nvSpPr>
        <p:spPr>
          <a:xfrm>
            <a:off x="4405012" y="3701623"/>
            <a:ext cx="779381" cy="369332"/>
          </a:xfrm>
          <a:prstGeom prst="rect">
            <a:avLst/>
          </a:prstGeom>
          <a:noFill/>
        </p:spPr>
        <p:txBody>
          <a:bodyPr wrap="none" rtlCol="0">
            <a:spAutoFit/>
          </a:bodyPr>
          <a:lstStyle/>
          <a:p>
            <a:r>
              <a:rPr lang="en-US" dirty="0">
                <a:solidFill>
                  <a:schemeClr val="accent6"/>
                </a:solidFill>
              </a:rPr>
              <a:t>Obese</a:t>
            </a:r>
          </a:p>
        </p:txBody>
      </p:sp>
    </p:spTree>
    <p:extLst>
      <p:ext uri="{BB962C8B-B14F-4D97-AF65-F5344CB8AC3E}">
        <p14:creationId xmlns:p14="http://schemas.microsoft.com/office/powerpoint/2010/main" val="35688778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BMI Linked to Severe Liver Disease Later in Life </a:t>
            </a:r>
          </a:p>
        </p:txBody>
      </p:sp>
      <p:sp>
        <p:nvSpPr>
          <p:cNvPr id="3" name="Content Placeholder 2"/>
          <p:cNvSpPr>
            <a:spLocks noGrp="1"/>
          </p:cNvSpPr>
          <p:nvPr>
            <p:ph idx="1"/>
          </p:nvPr>
        </p:nvSpPr>
        <p:spPr>
          <a:xfrm>
            <a:off x="1264064" y="2378825"/>
            <a:ext cx="9193347" cy="3539837"/>
          </a:xfrm>
        </p:spPr>
        <p:txBody>
          <a:bodyPr>
            <a:normAutofit/>
          </a:bodyPr>
          <a:lstStyle/>
          <a:p>
            <a:r>
              <a:rPr lang="en-US" dirty="0"/>
              <a:t>News article published in Medical News Today </a:t>
            </a:r>
          </a:p>
          <a:p>
            <a:r>
              <a:rPr lang="en-US" dirty="0"/>
              <a:t>1.2 million Swedish young male conscripted in army from 1969-1996</a:t>
            </a:r>
          </a:p>
          <a:p>
            <a:r>
              <a:rPr lang="en-US" dirty="0"/>
              <a:t>Longitudinal study until 2012</a:t>
            </a:r>
          </a:p>
          <a:p>
            <a:r>
              <a:rPr lang="en-US" dirty="0"/>
              <a:t>Research question:</a:t>
            </a:r>
          </a:p>
          <a:p>
            <a:pPr lvl="1"/>
            <a:r>
              <a:rPr lang="en-US" dirty="0"/>
              <a:t> Is high BMI associated with increased risk of liver disease? </a:t>
            </a:r>
          </a:p>
          <a:p>
            <a:pPr lvl="1"/>
            <a:r>
              <a:rPr lang="en-US" dirty="0"/>
              <a:t>Does it differ across BMI categories?</a:t>
            </a:r>
          </a:p>
          <a:p>
            <a:pPr lvl="1"/>
            <a:r>
              <a:rPr lang="en-US" dirty="0"/>
              <a:t> Is it partially attributed to development of type 2 diabetes?</a:t>
            </a:r>
          </a:p>
        </p:txBody>
      </p:sp>
    </p:spTree>
    <p:extLst>
      <p:ext uri="{BB962C8B-B14F-4D97-AF65-F5344CB8AC3E}">
        <p14:creationId xmlns:p14="http://schemas.microsoft.com/office/powerpoint/2010/main" val="39035393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3240" y="2309959"/>
            <a:ext cx="6008311" cy="4213671"/>
          </a:xfrm>
        </p:spPr>
        <p:txBody>
          <a:bodyPr>
            <a:normAutofit/>
          </a:bodyPr>
          <a:lstStyle/>
          <a:p>
            <a:r>
              <a:rPr lang="en-US" dirty="0"/>
              <a:t>50% increase in risk of liver disease in overweight men vs normal </a:t>
            </a:r>
          </a:p>
          <a:p>
            <a:r>
              <a:rPr lang="en-US" dirty="0"/>
              <a:t>Those with obesity &amp; T2D more than 3x more likely to develop liver problems than normal weight &amp; no T2D</a:t>
            </a:r>
          </a:p>
          <a:p>
            <a:r>
              <a:rPr lang="en-US" dirty="0"/>
              <a:t>Conclusion: </a:t>
            </a:r>
          </a:p>
          <a:p>
            <a:pPr lvl="1"/>
            <a:r>
              <a:rPr lang="en-US" dirty="0"/>
              <a:t>A high BMI in adolescent males was associated with increased risk of future severe liver disease</a:t>
            </a:r>
          </a:p>
          <a:p>
            <a:pPr lvl="1"/>
            <a:r>
              <a:rPr lang="en-US" dirty="0"/>
              <a:t>Development of T2D associated with further increased risk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032" y="255932"/>
            <a:ext cx="5859549" cy="205402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5324" y="1640937"/>
            <a:ext cx="4726675" cy="3001710"/>
          </a:xfrm>
          <a:prstGeom prst="rect">
            <a:avLst/>
          </a:prstGeom>
        </p:spPr>
      </p:pic>
    </p:spTree>
    <p:extLst>
      <p:ext uri="{BB962C8B-B14F-4D97-AF65-F5344CB8AC3E}">
        <p14:creationId xmlns:p14="http://schemas.microsoft.com/office/powerpoint/2010/main" val="12420933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Alignment with peer reviewed source </a:t>
            </a:r>
          </a:p>
        </p:txBody>
      </p:sp>
      <p:sp>
        <p:nvSpPr>
          <p:cNvPr id="3" name="Content Placeholder 2"/>
          <p:cNvSpPr>
            <a:spLocks noGrp="1"/>
          </p:cNvSpPr>
          <p:nvPr>
            <p:ph idx="1"/>
          </p:nvPr>
        </p:nvSpPr>
        <p:spPr/>
        <p:txBody>
          <a:bodyPr>
            <a:normAutofit fontScale="92500" lnSpcReduction="10000"/>
          </a:bodyPr>
          <a:lstStyle/>
          <a:p>
            <a:r>
              <a:rPr lang="en-US" dirty="0"/>
              <a:t>News article did provide accurate summary</a:t>
            </a:r>
            <a:r>
              <a:rPr lang="mr-IN" dirty="0"/>
              <a:t>…</a:t>
            </a:r>
            <a:r>
              <a:rPr lang="en-US" dirty="0"/>
              <a:t> But scientific article gave more detail</a:t>
            </a:r>
          </a:p>
          <a:p>
            <a:r>
              <a:rPr lang="en-US" dirty="0"/>
              <a:t>Where the data came from </a:t>
            </a:r>
          </a:p>
          <a:p>
            <a:pPr lvl="1"/>
            <a:r>
              <a:rPr lang="en-US" dirty="0"/>
              <a:t>Mandatory conscription allowed 97% Swedish male population from 1969-1996 to be followed </a:t>
            </a:r>
          </a:p>
          <a:p>
            <a:r>
              <a:rPr lang="en-US" dirty="0"/>
              <a:t>Factors to consider</a:t>
            </a:r>
          </a:p>
          <a:p>
            <a:pPr lvl="1"/>
            <a:r>
              <a:rPr lang="en-US" dirty="0"/>
              <a:t>Population of interest: Swedish, young male, army</a:t>
            </a:r>
          </a:p>
          <a:p>
            <a:pPr lvl="1"/>
            <a:r>
              <a:rPr lang="en-US" dirty="0"/>
              <a:t>Obesity rate at the time </a:t>
            </a:r>
          </a:p>
          <a:p>
            <a:pPr lvl="2"/>
            <a:r>
              <a:rPr lang="en-US" dirty="0"/>
              <a:t>Rate today has tripled since 1975</a:t>
            </a:r>
          </a:p>
        </p:txBody>
      </p:sp>
    </p:spTree>
    <p:extLst>
      <p:ext uri="{BB962C8B-B14F-4D97-AF65-F5344CB8AC3E}">
        <p14:creationId xmlns:p14="http://schemas.microsoft.com/office/powerpoint/2010/main" val="13031650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Health Implications </a:t>
            </a:r>
          </a:p>
        </p:txBody>
      </p:sp>
      <p:sp>
        <p:nvSpPr>
          <p:cNvPr id="3" name="Content Placeholder 2"/>
          <p:cNvSpPr>
            <a:spLocks noGrp="1"/>
          </p:cNvSpPr>
          <p:nvPr>
            <p:ph idx="1"/>
          </p:nvPr>
        </p:nvSpPr>
        <p:spPr>
          <a:xfrm>
            <a:off x="1484310" y="2112135"/>
            <a:ext cx="10018713" cy="4340180"/>
          </a:xfrm>
        </p:spPr>
        <p:txBody>
          <a:bodyPr>
            <a:normAutofit/>
          </a:bodyPr>
          <a:lstStyle/>
          <a:p>
            <a:r>
              <a:rPr lang="en-US" dirty="0"/>
              <a:t>Increasing rates of obesity </a:t>
            </a:r>
            <a:r>
              <a:rPr lang="en-US" dirty="0">
                <a:sym typeface="Wingdings"/>
              </a:rPr>
              <a:t> increasing rates of liver disease</a:t>
            </a:r>
          </a:p>
          <a:p>
            <a:r>
              <a:rPr lang="en-US" dirty="0">
                <a:sym typeface="Wingdings"/>
              </a:rPr>
              <a:t>Increasing rate of T2D exacerbates the problem</a:t>
            </a:r>
          </a:p>
          <a:p>
            <a:r>
              <a:rPr lang="en-US" dirty="0">
                <a:sym typeface="Wingdings"/>
              </a:rPr>
              <a:t>Therefore, we need</a:t>
            </a:r>
          </a:p>
          <a:p>
            <a:pPr lvl="1"/>
            <a:r>
              <a:rPr lang="en-US" dirty="0">
                <a:sym typeface="Wingdings"/>
              </a:rPr>
              <a:t>Interventions targeting obesity and overweight at early age, emphasizing T2D as risk factor for liver disease</a:t>
            </a:r>
          </a:p>
          <a:p>
            <a:pPr lvl="1"/>
            <a:r>
              <a:rPr lang="en-US" dirty="0"/>
              <a:t>Screening of men with T2D for presence of liver disease using noninvasive, inexpensive scoring methods and inform them of their risk of development</a:t>
            </a:r>
          </a:p>
          <a:p>
            <a:r>
              <a:rPr lang="en-US" dirty="0"/>
              <a:t>Recognizing obesity and T2D as risk factor for liver disease, there is an even greater push to fight against childhood obesity </a:t>
            </a:r>
          </a:p>
        </p:txBody>
      </p:sp>
    </p:spTree>
    <p:extLst>
      <p:ext uri="{BB962C8B-B14F-4D97-AF65-F5344CB8AC3E}">
        <p14:creationId xmlns:p14="http://schemas.microsoft.com/office/powerpoint/2010/main" val="22613645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 Questions </a:t>
            </a:r>
          </a:p>
        </p:txBody>
      </p:sp>
      <p:sp>
        <p:nvSpPr>
          <p:cNvPr id="3" name="Content Placeholder 2"/>
          <p:cNvSpPr>
            <a:spLocks noGrp="1"/>
          </p:cNvSpPr>
          <p:nvPr>
            <p:ph idx="1"/>
          </p:nvPr>
        </p:nvSpPr>
        <p:spPr/>
        <p:txBody>
          <a:bodyPr/>
          <a:lstStyle/>
          <a:p>
            <a:r>
              <a:rPr lang="en-US" dirty="0"/>
              <a:t>As a public health official, what would you prioritize in order to decrease liver disease?</a:t>
            </a:r>
          </a:p>
          <a:p>
            <a:r>
              <a:rPr lang="en-US" dirty="0"/>
              <a:t>What advice should a doctor give to a patient who is becoming obese and has a family history of type 2 diabetes? </a:t>
            </a:r>
          </a:p>
        </p:txBody>
      </p:sp>
    </p:spTree>
    <p:extLst>
      <p:ext uri="{BB962C8B-B14F-4D97-AF65-F5344CB8AC3E}">
        <p14:creationId xmlns:p14="http://schemas.microsoft.com/office/powerpoint/2010/main" val="4435431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Obesity and Liver Cancer</a:t>
            </a:r>
          </a:p>
        </p:txBody>
      </p:sp>
      <p:pic>
        <p:nvPicPr>
          <p:cNvPr id="4" name="Picture 3"/>
          <p:cNvPicPr>
            <a:picLocks noChangeAspect="1"/>
          </p:cNvPicPr>
          <p:nvPr/>
        </p:nvPicPr>
        <p:blipFill>
          <a:blip r:embed="rId2"/>
          <a:stretch>
            <a:fillRect/>
          </a:stretch>
        </p:blipFill>
        <p:spPr>
          <a:xfrm>
            <a:off x="1340764" y="1545294"/>
            <a:ext cx="8214716" cy="5209836"/>
          </a:xfrm>
          <a:prstGeom prst="rect">
            <a:avLst/>
          </a:prstGeom>
        </p:spPr>
      </p:pic>
    </p:spTree>
    <p:extLst>
      <p:ext uri="{BB962C8B-B14F-4D97-AF65-F5344CB8AC3E}">
        <p14:creationId xmlns:p14="http://schemas.microsoft.com/office/powerpoint/2010/main" val="12340346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Obesity-Associated Cancers</a:t>
            </a:r>
          </a:p>
        </p:txBody>
      </p:sp>
      <p:pic>
        <p:nvPicPr>
          <p:cNvPr id="4" name="Picture 3"/>
          <p:cNvPicPr>
            <a:picLocks noChangeAspect="1"/>
          </p:cNvPicPr>
          <p:nvPr/>
        </p:nvPicPr>
        <p:blipFill>
          <a:blip r:embed="rId3"/>
          <a:stretch>
            <a:fillRect/>
          </a:stretch>
        </p:blipFill>
        <p:spPr>
          <a:xfrm>
            <a:off x="1485900" y="1437215"/>
            <a:ext cx="8846820" cy="5223934"/>
          </a:xfrm>
          <a:prstGeom prst="rect">
            <a:avLst/>
          </a:prstGeom>
        </p:spPr>
      </p:pic>
      <p:sp>
        <p:nvSpPr>
          <p:cNvPr id="3" name="TextBox 2"/>
          <p:cNvSpPr txBox="1"/>
          <p:nvPr/>
        </p:nvSpPr>
        <p:spPr>
          <a:xfrm>
            <a:off x="10161946" y="2538843"/>
            <a:ext cx="2031325" cy="4185761"/>
          </a:xfrm>
          <a:prstGeom prst="rect">
            <a:avLst/>
          </a:prstGeom>
          <a:noFill/>
        </p:spPr>
        <p:txBody>
          <a:bodyPr wrap="none" rtlCol="0">
            <a:spAutoFit/>
          </a:bodyPr>
          <a:lstStyle/>
          <a:p>
            <a:r>
              <a:rPr lang="en-US" sz="1900" u="sng" dirty="0"/>
              <a:t>Incidence/100,000</a:t>
            </a:r>
          </a:p>
          <a:p>
            <a:r>
              <a:rPr lang="en-US" sz="1900" dirty="0"/>
              <a:t>4.2</a:t>
            </a:r>
          </a:p>
          <a:p>
            <a:r>
              <a:rPr lang="en-US" sz="1900" dirty="0"/>
              <a:t>3.2</a:t>
            </a:r>
          </a:p>
          <a:p>
            <a:r>
              <a:rPr lang="en-US" sz="1900" dirty="0"/>
              <a:t>14.8</a:t>
            </a:r>
          </a:p>
          <a:p>
            <a:r>
              <a:rPr lang="en-US" sz="1900" dirty="0"/>
              <a:t>8.6</a:t>
            </a:r>
          </a:p>
          <a:p>
            <a:r>
              <a:rPr lang="en-US" sz="1900" dirty="0"/>
              <a:t>1.4</a:t>
            </a:r>
          </a:p>
          <a:p>
            <a:r>
              <a:rPr lang="en-US" sz="1900" dirty="0"/>
              <a:t>10.9</a:t>
            </a:r>
          </a:p>
          <a:p>
            <a:r>
              <a:rPr lang="en-US" sz="1900" b="1" dirty="0"/>
              <a:t>167</a:t>
            </a:r>
            <a:r>
              <a:rPr lang="en-US" sz="1900" dirty="0"/>
              <a:t> (F)/1 (M)</a:t>
            </a:r>
          </a:p>
          <a:p>
            <a:r>
              <a:rPr lang="en-US" sz="1900" dirty="0"/>
              <a:t>8.1</a:t>
            </a:r>
          </a:p>
          <a:p>
            <a:r>
              <a:rPr lang="en-US" sz="1900" dirty="0"/>
              <a:t>11.7</a:t>
            </a:r>
          </a:p>
          <a:p>
            <a:r>
              <a:rPr lang="en-US" sz="1900" dirty="0"/>
              <a:t>15.6</a:t>
            </a:r>
          </a:p>
          <a:p>
            <a:r>
              <a:rPr lang="en-US" sz="1900" b="1" dirty="0"/>
              <a:t>209</a:t>
            </a:r>
          </a:p>
          <a:p>
            <a:r>
              <a:rPr lang="en-US" sz="1900" dirty="0"/>
              <a:t>0.5</a:t>
            </a:r>
          </a:p>
          <a:p>
            <a:r>
              <a:rPr lang="en-US" sz="1900" dirty="0"/>
              <a:t>0.4</a:t>
            </a:r>
          </a:p>
        </p:txBody>
      </p:sp>
    </p:spTree>
    <p:extLst>
      <p:ext uri="{BB962C8B-B14F-4D97-AF65-F5344CB8AC3E}">
        <p14:creationId xmlns:p14="http://schemas.microsoft.com/office/powerpoint/2010/main" val="17238562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Mechanisms Linking Obesity to Cancer</a:t>
            </a:r>
          </a:p>
        </p:txBody>
      </p:sp>
      <p:sp>
        <p:nvSpPr>
          <p:cNvPr id="3" name="Content Placeholder 2"/>
          <p:cNvSpPr>
            <a:spLocks noGrp="1"/>
          </p:cNvSpPr>
          <p:nvPr>
            <p:ph idx="1"/>
          </p:nvPr>
        </p:nvSpPr>
        <p:spPr/>
        <p:txBody>
          <a:bodyPr/>
          <a:lstStyle/>
          <a:p>
            <a:r>
              <a:rPr lang="en-US" dirty="0"/>
              <a:t>Excess energy available for cancer growth</a:t>
            </a:r>
          </a:p>
          <a:p>
            <a:r>
              <a:rPr lang="en-US" dirty="0"/>
              <a:t>Low level chronic inflammation with obesity</a:t>
            </a:r>
          </a:p>
          <a:p>
            <a:r>
              <a:rPr lang="en-US" dirty="0"/>
              <a:t>Increased insulin/IGF1 (promotes cancer growth)</a:t>
            </a:r>
          </a:p>
          <a:p>
            <a:r>
              <a:rPr lang="en-US" dirty="0"/>
              <a:t>Increased estrogen production in adipose tissue (Estrogen dependent tumors)</a:t>
            </a:r>
          </a:p>
        </p:txBody>
      </p:sp>
    </p:spTree>
    <p:extLst>
      <p:ext uri="{BB962C8B-B14F-4D97-AF65-F5344CB8AC3E}">
        <p14:creationId xmlns:p14="http://schemas.microsoft.com/office/powerpoint/2010/main" val="820369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E8584-0999-D94A-B217-7CBD7672FAA8}"/>
              </a:ext>
            </a:extLst>
          </p:cNvPr>
          <p:cNvSpPr>
            <a:spLocks noGrp="1"/>
          </p:cNvSpPr>
          <p:nvPr>
            <p:ph type="title"/>
          </p:nvPr>
        </p:nvSpPr>
        <p:spPr/>
        <p:txBody>
          <a:bodyPr/>
          <a:lstStyle/>
          <a:p>
            <a:r>
              <a:rPr lang="en-US" dirty="0"/>
              <a:t>Reflection on Healthy at Any Size</a:t>
            </a:r>
          </a:p>
        </p:txBody>
      </p:sp>
      <p:sp>
        <p:nvSpPr>
          <p:cNvPr id="3" name="Content Placeholder 2">
            <a:extLst>
              <a:ext uri="{FF2B5EF4-FFF2-40B4-BE49-F238E27FC236}">
                <a16:creationId xmlns:a16="http://schemas.microsoft.com/office/drawing/2014/main" id="{0C4FFF89-9517-324F-B401-072C8FECE298}"/>
              </a:ext>
            </a:extLst>
          </p:cNvPr>
          <p:cNvSpPr>
            <a:spLocks noGrp="1"/>
          </p:cNvSpPr>
          <p:nvPr>
            <p:ph idx="1"/>
          </p:nvPr>
        </p:nvSpPr>
        <p:spPr/>
        <p:txBody>
          <a:bodyPr/>
          <a:lstStyle/>
          <a:p>
            <a:pPr fontAlgn="base"/>
            <a:r>
              <a:rPr lang="en-US" dirty="0"/>
              <a:t>“We’ve lost the war on obesity. Fighting fat hasn’t made the fat go away. And being thinner, even if we knew how to successfully accomplish it, will not necessarily make us healthier or happier. The war on obesity has taken its toll.  Extensive “collateral damage” has resulted: Food and body preoccupation, self-hatred, eating disorders, discrimination, poor health, etc. Few of us are at peace with our bodies, whether because we’re fat or because we fear becoming fat.” - </a:t>
            </a:r>
            <a:r>
              <a:rPr lang="en-US" dirty="0">
                <a:hlinkClick r:id="rId2"/>
              </a:rPr>
              <a:t>https://haescommunity.com/</a:t>
            </a:r>
            <a:endParaRPr lang="en-US" dirty="0"/>
          </a:p>
          <a:p>
            <a:pPr fontAlgn="base"/>
            <a:r>
              <a:rPr lang="en-US" dirty="0"/>
              <a:t>What do you think?</a:t>
            </a:r>
          </a:p>
          <a:p>
            <a:endParaRPr lang="en-US" dirty="0"/>
          </a:p>
        </p:txBody>
      </p:sp>
    </p:spTree>
    <p:extLst>
      <p:ext uri="{BB962C8B-B14F-4D97-AF65-F5344CB8AC3E}">
        <p14:creationId xmlns:p14="http://schemas.microsoft.com/office/powerpoint/2010/main" val="3968125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4128333" y="2169600"/>
            <a:ext cx="3935200" cy="2112400"/>
          </a:xfrm>
          <a:prstGeom prst="rect">
            <a:avLst/>
          </a:prstGeom>
        </p:spPr>
        <p:txBody>
          <a:bodyPr spcFirstLastPara="1" wrap="square" lIns="121900" tIns="121900" rIns="121900" bIns="121900" anchor="ctr" anchorCtr="0">
            <a:noAutofit/>
          </a:bodyPr>
          <a:lstStyle/>
          <a:p>
            <a:r>
              <a:rPr lang="en"/>
              <a:t>Obesity &amp; Liver Disease</a:t>
            </a:r>
            <a:endParaRPr/>
          </a:p>
        </p:txBody>
      </p:sp>
      <p:sp>
        <p:nvSpPr>
          <p:cNvPr id="60" name="Google Shape;60;p13"/>
          <p:cNvSpPr txBox="1">
            <a:spLocks noGrp="1"/>
          </p:cNvSpPr>
          <p:nvPr>
            <p:ph type="subTitle" idx="1"/>
          </p:nvPr>
        </p:nvSpPr>
        <p:spPr>
          <a:xfrm>
            <a:off x="4128484" y="4355907"/>
            <a:ext cx="3935200" cy="935200"/>
          </a:xfrm>
          <a:prstGeom prst="rect">
            <a:avLst/>
          </a:prstGeom>
        </p:spPr>
        <p:txBody>
          <a:bodyPr spcFirstLastPara="1" wrap="square" lIns="121900" tIns="121900" rIns="121900" bIns="121900" anchor="b" anchorCtr="0">
            <a:noAutofit/>
          </a:bodyPr>
          <a:lstStyle/>
          <a:p>
            <a:pPr marL="0" indent="0"/>
            <a:r>
              <a:rPr lang="en"/>
              <a:t>By Paloma Tracy</a:t>
            </a:r>
            <a:endParaRPr/>
          </a:p>
        </p:txBody>
      </p:sp>
    </p:spTree>
    <p:extLst>
      <p:ext uri="{BB962C8B-B14F-4D97-AF65-F5344CB8AC3E}">
        <p14:creationId xmlns:p14="http://schemas.microsoft.com/office/powerpoint/2010/main" val="3432829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415600" y="521800"/>
            <a:ext cx="11360800" cy="834800"/>
          </a:xfrm>
          <a:prstGeom prst="rect">
            <a:avLst/>
          </a:prstGeom>
        </p:spPr>
        <p:txBody>
          <a:bodyPr spcFirstLastPara="1" wrap="square" lIns="121900" tIns="121900" rIns="121900" bIns="121900" anchor="t" anchorCtr="0">
            <a:noAutofit/>
          </a:bodyPr>
          <a:lstStyle/>
          <a:p>
            <a:r>
              <a:rPr lang="en"/>
              <a:t>Introduction to topic</a:t>
            </a:r>
            <a:endParaRPr/>
          </a:p>
        </p:txBody>
      </p:sp>
      <p:pic>
        <p:nvPicPr>
          <p:cNvPr id="66" name="Google Shape;66;p14"/>
          <p:cNvPicPr preferRelativeResize="0"/>
          <p:nvPr/>
        </p:nvPicPr>
        <p:blipFill>
          <a:blip r:embed="rId3">
            <a:alphaModFix/>
          </a:blip>
          <a:stretch>
            <a:fillRect/>
          </a:stretch>
        </p:blipFill>
        <p:spPr>
          <a:xfrm>
            <a:off x="811751" y="1419467"/>
            <a:ext cx="10568499" cy="2080400"/>
          </a:xfrm>
          <a:prstGeom prst="rect">
            <a:avLst/>
          </a:prstGeom>
          <a:noFill/>
          <a:ln>
            <a:noFill/>
          </a:ln>
        </p:spPr>
      </p:pic>
      <p:pic>
        <p:nvPicPr>
          <p:cNvPr id="67" name="Google Shape;67;p14"/>
          <p:cNvPicPr preferRelativeResize="0"/>
          <p:nvPr/>
        </p:nvPicPr>
        <p:blipFill>
          <a:blip r:embed="rId4">
            <a:alphaModFix/>
          </a:blip>
          <a:stretch>
            <a:fillRect/>
          </a:stretch>
        </p:blipFill>
        <p:spPr>
          <a:xfrm>
            <a:off x="4043959" y="3429000"/>
            <a:ext cx="4104071" cy="3421003"/>
          </a:xfrm>
          <a:prstGeom prst="rect">
            <a:avLst/>
          </a:prstGeom>
          <a:noFill/>
          <a:ln>
            <a:noFill/>
          </a:ln>
        </p:spPr>
      </p:pic>
    </p:spTree>
    <p:extLst>
      <p:ext uri="{BB962C8B-B14F-4D97-AF65-F5344CB8AC3E}">
        <p14:creationId xmlns:p14="http://schemas.microsoft.com/office/powerpoint/2010/main" val="1421517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15600" y="521800"/>
            <a:ext cx="11360800" cy="834800"/>
          </a:xfrm>
          <a:prstGeom prst="rect">
            <a:avLst/>
          </a:prstGeom>
        </p:spPr>
        <p:txBody>
          <a:bodyPr spcFirstLastPara="1" wrap="square" lIns="121900" tIns="121900" rIns="121900" bIns="121900" anchor="t" anchorCtr="0">
            <a:noAutofit/>
          </a:bodyPr>
          <a:lstStyle/>
          <a:p>
            <a:r>
              <a:rPr lang="en"/>
              <a:t>Intro: What is fatty liver disease?</a:t>
            </a:r>
            <a:endParaRPr/>
          </a:p>
        </p:txBody>
      </p:sp>
      <p:sp>
        <p:nvSpPr>
          <p:cNvPr id="73" name="Google Shape;73;p15"/>
          <p:cNvSpPr txBox="1">
            <a:spLocks noGrp="1"/>
          </p:cNvSpPr>
          <p:nvPr>
            <p:ph type="body" idx="1"/>
          </p:nvPr>
        </p:nvSpPr>
        <p:spPr>
          <a:xfrm>
            <a:off x="415600" y="1536633"/>
            <a:ext cx="6899600" cy="4555200"/>
          </a:xfrm>
          <a:prstGeom prst="rect">
            <a:avLst/>
          </a:prstGeom>
        </p:spPr>
        <p:txBody>
          <a:bodyPr spcFirstLastPara="1" wrap="square" lIns="121900" tIns="121900" rIns="121900" bIns="121900" anchor="t" anchorCtr="0">
            <a:noAutofit/>
          </a:bodyPr>
          <a:lstStyle/>
          <a:p>
            <a:pPr marL="0" indent="0">
              <a:buNone/>
            </a:pPr>
            <a:r>
              <a:rPr lang="en"/>
              <a:t>NAFLD: non-alcoholic fatty liver disease</a:t>
            </a:r>
            <a:endParaRPr/>
          </a:p>
          <a:p>
            <a:pPr>
              <a:spcBef>
                <a:spcPts val="2133"/>
              </a:spcBef>
              <a:buChar char="-"/>
            </a:pPr>
            <a:r>
              <a:rPr lang="en"/>
              <a:t>Caused by hepatic steatosis: build up of fat in liver which triggers inflammatory response and causes liver damage</a:t>
            </a:r>
            <a:endParaRPr/>
          </a:p>
          <a:p>
            <a:pPr>
              <a:buChar char="-"/>
            </a:pPr>
            <a:r>
              <a:rPr lang="en"/>
              <a:t>Affects 80 million people in US; most common chronic liver condition among youth</a:t>
            </a:r>
            <a:endParaRPr/>
          </a:p>
          <a:p>
            <a:pPr>
              <a:buChar char="-"/>
            </a:pPr>
            <a:r>
              <a:rPr lang="en"/>
              <a:t>Symptomless but often leads to cirrhosis (scarring of liver tissue), liver cancer, need for liver transplant</a:t>
            </a:r>
            <a:endParaRPr/>
          </a:p>
          <a:p>
            <a:pPr>
              <a:buChar char="-"/>
            </a:pPr>
            <a:r>
              <a:rPr lang="en"/>
              <a:t>Often associated with obesity</a:t>
            </a:r>
            <a:endParaRPr/>
          </a:p>
        </p:txBody>
      </p:sp>
      <p:pic>
        <p:nvPicPr>
          <p:cNvPr id="74" name="Google Shape;74;p15"/>
          <p:cNvPicPr preferRelativeResize="0"/>
          <p:nvPr/>
        </p:nvPicPr>
        <p:blipFill>
          <a:blip r:embed="rId3">
            <a:alphaModFix/>
          </a:blip>
          <a:stretch>
            <a:fillRect/>
          </a:stretch>
        </p:blipFill>
        <p:spPr>
          <a:xfrm>
            <a:off x="7315201" y="1841801"/>
            <a:ext cx="4635900" cy="3291919"/>
          </a:xfrm>
          <a:prstGeom prst="rect">
            <a:avLst/>
          </a:prstGeom>
          <a:noFill/>
          <a:ln>
            <a:noFill/>
          </a:ln>
        </p:spPr>
      </p:pic>
    </p:spTree>
    <p:extLst>
      <p:ext uri="{BB962C8B-B14F-4D97-AF65-F5344CB8AC3E}">
        <p14:creationId xmlns:p14="http://schemas.microsoft.com/office/powerpoint/2010/main" val="1171690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415600" y="521800"/>
            <a:ext cx="11360800" cy="834800"/>
          </a:xfrm>
          <a:prstGeom prst="rect">
            <a:avLst/>
          </a:prstGeom>
        </p:spPr>
        <p:txBody>
          <a:bodyPr spcFirstLastPara="1" wrap="square" lIns="121900" tIns="121900" rIns="121900" bIns="121900" anchor="t" anchorCtr="0">
            <a:noAutofit/>
          </a:bodyPr>
          <a:lstStyle/>
          <a:p>
            <a:r>
              <a:rPr lang="en"/>
              <a:t>Intro: How does NAFLD relate to obesity?</a:t>
            </a:r>
            <a:endParaRPr/>
          </a:p>
        </p:txBody>
      </p:sp>
      <p:sp>
        <p:nvSpPr>
          <p:cNvPr id="80" name="Google Shape;80;p16"/>
          <p:cNvSpPr txBox="1">
            <a:spLocks noGrp="1"/>
          </p:cNvSpPr>
          <p:nvPr>
            <p:ph type="body" idx="1"/>
          </p:nvPr>
        </p:nvSpPr>
        <p:spPr>
          <a:xfrm>
            <a:off x="415600" y="1688733"/>
            <a:ext cx="6660800" cy="4197200"/>
          </a:xfrm>
          <a:prstGeom prst="rect">
            <a:avLst/>
          </a:prstGeom>
        </p:spPr>
        <p:txBody>
          <a:bodyPr spcFirstLastPara="1" wrap="square" lIns="121900" tIns="121900" rIns="121900" bIns="121900" anchor="t" anchorCtr="0">
            <a:noAutofit/>
          </a:bodyPr>
          <a:lstStyle/>
          <a:p>
            <a:pPr marL="0" indent="0">
              <a:buNone/>
            </a:pPr>
            <a:r>
              <a:rPr lang="en">
                <a:solidFill>
                  <a:srgbClr val="666666"/>
                </a:solidFill>
              </a:rPr>
              <a:t>“With the rise in childhood obesity, more kids are developing the disease, and we’re seeing more in our practice. Many parents are aware that obesity can lead to type 2 diabetes and other serious metabolic conditions, but there is far less awareness of the link between obesity and liver disease.” </a:t>
            </a:r>
            <a:endParaRPr>
              <a:solidFill>
                <a:srgbClr val="666666"/>
              </a:solidFill>
            </a:endParaRPr>
          </a:p>
          <a:p>
            <a:pPr marL="0" indent="0">
              <a:spcBef>
                <a:spcPts val="1867"/>
              </a:spcBef>
              <a:spcAft>
                <a:spcPts val="1867"/>
              </a:spcAft>
              <a:buNone/>
            </a:pPr>
            <a:r>
              <a:rPr lang="en">
                <a:solidFill>
                  <a:srgbClr val="666666"/>
                </a:solidFill>
              </a:rPr>
              <a:t>- Dr. Jennifer Woo Baidal, MD, PhD, pediatric gastroenterologist</a:t>
            </a:r>
            <a:endParaRPr>
              <a:solidFill>
                <a:srgbClr val="666666"/>
              </a:solidFill>
            </a:endParaRPr>
          </a:p>
        </p:txBody>
      </p:sp>
      <p:pic>
        <p:nvPicPr>
          <p:cNvPr id="81" name="Google Shape;81;p16"/>
          <p:cNvPicPr preferRelativeResize="0"/>
          <p:nvPr/>
        </p:nvPicPr>
        <p:blipFill>
          <a:blip r:embed="rId3">
            <a:alphaModFix/>
          </a:blip>
          <a:stretch>
            <a:fillRect/>
          </a:stretch>
        </p:blipFill>
        <p:spPr>
          <a:xfrm>
            <a:off x="7267034" y="2053633"/>
            <a:ext cx="4709201" cy="3141920"/>
          </a:xfrm>
          <a:prstGeom prst="rect">
            <a:avLst/>
          </a:prstGeom>
          <a:noFill/>
          <a:ln>
            <a:noFill/>
          </a:ln>
        </p:spPr>
      </p:pic>
    </p:spTree>
    <p:extLst>
      <p:ext uri="{BB962C8B-B14F-4D97-AF65-F5344CB8AC3E}">
        <p14:creationId xmlns:p14="http://schemas.microsoft.com/office/powerpoint/2010/main" val="180830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415600" y="521800"/>
            <a:ext cx="11360800" cy="834800"/>
          </a:xfrm>
          <a:prstGeom prst="rect">
            <a:avLst/>
          </a:prstGeom>
        </p:spPr>
        <p:txBody>
          <a:bodyPr spcFirstLastPara="1" wrap="square" lIns="121900" tIns="121900" rIns="121900" bIns="121900" anchor="t" anchorCtr="0">
            <a:noAutofit/>
          </a:bodyPr>
          <a:lstStyle/>
          <a:p>
            <a:r>
              <a:rPr lang="en"/>
              <a:t>Summary of news article</a:t>
            </a:r>
            <a:endParaRPr/>
          </a:p>
        </p:txBody>
      </p:sp>
      <p:sp>
        <p:nvSpPr>
          <p:cNvPr id="87" name="Google Shape;87;p17"/>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Autofit/>
          </a:bodyPr>
          <a:lstStyle/>
          <a:p>
            <a:pPr marL="0" indent="0">
              <a:buNone/>
            </a:pPr>
            <a:r>
              <a:rPr lang="en" sz="2133">
                <a:solidFill>
                  <a:srgbClr val="666666"/>
                </a:solidFill>
                <a:highlight>
                  <a:schemeClr val="lt1"/>
                </a:highlight>
              </a:rPr>
              <a:t>Cited Dr. Woo Baidal about liver function and lack of awareness of link between NAFLD and obesity </a:t>
            </a:r>
            <a:endParaRPr sz="2133"/>
          </a:p>
          <a:p>
            <a:pPr marL="0" indent="0">
              <a:spcBef>
                <a:spcPts val="2133"/>
              </a:spcBef>
              <a:buNone/>
            </a:pPr>
            <a:r>
              <a:rPr lang="en" sz="2133"/>
              <a:t>Limit</a:t>
            </a:r>
            <a:r>
              <a:rPr lang="en" sz="2133">
                <a:solidFill>
                  <a:srgbClr val="666666"/>
                </a:solidFill>
              </a:rPr>
              <a:t>ed information on study</a:t>
            </a:r>
            <a:endParaRPr sz="2133">
              <a:solidFill>
                <a:srgbClr val="666666"/>
              </a:solidFill>
            </a:endParaRPr>
          </a:p>
          <a:p>
            <a:pPr indent="-440256">
              <a:spcBef>
                <a:spcPts val="2133"/>
              </a:spcBef>
              <a:buClr>
                <a:srgbClr val="666666"/>
              </a:buClr>
              <a:buSzPts val="1600"/>
              <a:buAutoNum type="arabicPeriod"/>
            </a:pPr>
            <a:r>
              <a:rPr lang="en" sz="2133">
                <a:solidFill>
                  <a:srgbClr val="666666"/>
                </a:solidFill>
              </a:rPr>
              <a:t>635 children </a:t>
            </a:r>
            <a:endParaRPr sz="2133">
              <a:solidFill>
                <a:srgbClr val="666666"/>
              </a:solidFill>
            </a:endParaRPr>
          </a:p>
          <a:p>
            <a:pPr indent="-440256">
              <a:buClr>
                <a:srgbClr val="666666"/>
              </a:buClr>
              <a:buSzPts val="1600"/>
              <a:buAutoNum type="arabicPeriod"/>
            </a:pPr>
            <a:r>
              <a:rPr lang="en" sz="2133">
                <a:solidFill>
                  <a:srgbClr val="666666"/>
                </a:solidFill>
              </a:rPr>
              <a:t>Measured waist circumference &amp; levels of ALT - an enzyme - as a marker for liver damage at ages 3 and 8</a:t>
            </a:r>
            <a:endParaRPr sz="2133">
              <a:solidFill>
                <a:srgbClr val="666666"/>
              </a:solidFill>
            </a:endParaRPr>
          </a:p>
          <a:p>
            <a:pPr indent="-440256">
              <a:buClr>
                <a:srgbClr val="666666"/>
              </a:buClr>
              <a:buSzPts val="1600"/>
              <a:buAutoNum type="arabicPeriod"/>
            </a:pPr>
            <a:r>
              <a:rPr lang="en" sz="2133">
                <a:solidFill>
                  <a:srgbClr val="666666"/>
                </a:solidFill>
              </a:rPr>
              <a:t>Main findings</a:t>
            </a:r>
            <a:endParaRPr sz="2133">
              <a:solidFill>
                <a:srgbClr val="666666"/>
              </a:solidFill>
            </a:endParaRPr>
          </a:p>
          <a:p>
            <a:pPr lvl="1" indent="-440256">
              <a:spcBef>
                <a:spcPts val="0"/>
              </a:spcBef>
              <a:buClr>
                <a:srgbClr val="666666"/>
              </a:buClr>
              <a:buSzPts val="1600"/>
              <a:buAutoNum type="alphaLcPeriod"/>
            </a:pPr>
            <a:r>
              <a:rPr lang="en" sz="2133">
                <a:solidFill>
                  <a:srgbClr val="666666"/>
                </a:solidFill>
                <a:highlight>
                  <a:srgbClr val="FFFFFF"/>
                </a:highlight>
              </a:rPr>
              <a:t>Children with a larger waist circumference at age 3, as well as those who had greater weight gain between the ages of 3 and 8 were more likely to have elevated ALT levels at age 8</a:t>
            </a:r>
            <a:endParaRPr sz="2133">
              <a:solidFill>
                <a:srgbClr val="666666"/>
              </a:solidFill>
              <a:highlight>
                <a:srgbClr val="FFFFFF"/>
              </a:highlight>
            </a:endParaRPr>
          </a:p>
          <a:p>
            <a:pPr lvl="1" indent="-440256">
              <a:spcBef>
                <a:spcPts val="0"/>
              </a:spcBef>
              <a:buClr>
                <a:srgbClr val="666666"/>
              </a:buClr>
              <a:buSzPts val="1600"/>
              <a:buAutoNum type="alphaLcPeriod"/>
            </a:pPr>
            <a:r>
              <a:rPr lang="en" sz="2133">
                <a:solidFill>
                  <a:srgbClr val="666666"/>
                </a:solidFill>
                <a:highlight>
                  <a:srgbClr val="FFFFFF"/>
                </a:highlight>
              </a:rPr>
              <a:t>35% of 8-year-olds with obesity had elevated ALT compared with 20% of those with normal weight</a:t>
            </a:r>
            <a:endParaRPr sz="2133">
              <a:solidFill>
                <a:srgbClr val="666666"/>
              </a:solidFill>
              <a:highlight>
                <a:srgbClr val="FFFFFF"/>
              </a:highlight>
            </a:endParaRPr>
          </a:p>
        </p:txBody>
      </p:sp>
    </p:spTree>
    <p:extLst>
      <p:ext uri="{BB962C8B-B14F-4D97-AF65-F5344CB8AC3E}">
        <p14:creationId xmlns:p14="http://schemas.microsoft.com/office/powerpoint/2010/main" val="813844092"/>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273</TotalTime>
  <Words>1727</Words>
  <Application>Microsoft Macintosh PowerPoint</Application>
  <PresentationFormat>Widescreen</PresentationFormat>
  <Paragraphs>212</Paragraphs>
  <Slides>37</Slides>
  <Notes>17</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37</vt:i4>
      </vt:variant>
    </vt:vector>
  </HeadingPairs>
  <TitlesOfParts>
    <vt:vector size="48" baseType="lpstr">
      <vt:lpstr>Arial</vt:lpstr>
      <vt:lpstr>Calibri</vt:lpstr>
      <vt:lpstr>Calibri Light</vt:lpstr>
      <vt:lpstr>Corbel</vt:lpstr>
      <vt:lpstr>Lato</vt:lpstr>
      <vt:lpstr>Mangal</vt:lpstr>
      <vt:lpstr>Playfair Display</vt:lpstr>
      <vt:lpstr>Wingdings</vt:lpstr>
      <vt:lpstr>Office Theme</vt:lpstr>
      <vt:lpstr>Coral</vt:lpstr>
      <vt:lpstr>Parallax</vt:lpstr>
      <vt:lpstr>Liver Disease and Cancers</vt:lpstr>
      <vt:lpstr>Learning Objectives</vt:lpstr>
      <vt:lpstr>Metabolically Healthy Obesity</vt:lpstr>
      <vt:lpstr>Reflection on Healthy at Any Size</vt:lpstr>
      <vt:lpstr>Obesity &amp; Liver Disease</vt:lpstr>
      <vt:lpstr>Introduction to topic</vt:lpstr>
      <vt:lpstr>Intro: What is fatty liver disease?</vt:lpstr>
      <vt:lpstr>Intro: How does NAFLD relate to obesity?</vt:lpstr>
      <vt:lpstr>Summary of news article</vt:lpstr>
      <vt:lpstr>Scientific source</vt:lpstr>
      <vt:lpstr>Scientific source</vt:lpstr>
      <vt:lpstr>Scientific source</vt:lpstr>
      <vt:lpstr>News article vs. scientific source</vt:lpstr>
      <vt:lpstr>Public health implications</vt:lpstr>
      <vt:lpstr>Discussion</vt:lpstr>
      <vt:lpstr>References</vt:lpstr>
      <vt:lpstr>Thanks!</vt:lpstr>
      <vt:lpstr>PowerPoint Presentation</vt:lpstr>
      <vt:lpstr>Utilization of Stored Lipids</vt:lpstr>
      <vt:lpstr>The bathtub theory of diabetes</vt:lpstr>
      <vt:lpstr>Non-Alcoholic Fatty Liver Disease (NAFLD)</vt:lpstr>
      <vt:lpstr>Progression of NAFLD</vt:lpstr>
      <vt:lpstr>How do we measure NAFLD?</vt:lpstr>
      <vt:lpstr>Rates of NAFLD Progression</vt:lpstr>
      <vt:lpstr>Drugs Approved to Treat Diabetes and NAFLD</vt:lpstr>
      <vt:lpstr>Global prevalence of NAFLD</vt:lpstr>
      <vt:lpstr>NAFLD-Associated Genes are Largely in the Liver and Immune System</vt:lpstr>
      <vt:lpstr>PowerPoint Presentation</vt:lpstr>
      <vt:lpstr>Obesity and Liver Disease:  A Public Health Concern</vt:lpstr>
      <vt:lpstr>High BMI Linked to Severe Liver Disease Later in Life </vt:lpstr>
      <vt:lpstr>PowerPoint Presentation</vt:lpstr>
      <vt:lpstr>Alignment with peer reviewed source </vt:lpstr>
      <vt:lpstr>Public Health Implications </vt:lpstr>
      <vt:lpstr>Discussion Questions </vt:lpstr>
      <vt:lpstr>Obesity and Liver Cancer</vt:lpstr>
      <vt:lpstr>Other Obesity-Associated Cancers</vt:lpstr>
      <vt:lpstr>Mechanisms Linking Obesity to Cancer</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Liver Disease and Cancers</dc:title>
  <dc:creator>Dave Bridges</dc:creator>
  <cp:lastModifiedBy>Dave Bridges</cp:lastModifiedBy>
  <cp:revision>23</cp:revision>
  <cp:lastPrinted>2018-10-25T14:52:54Z</cp:lastPrinted>
  <dcterms:created xsi:type="dcterms:W3CDTF">2017-10-25T16:53:05Z</dcterms:created>
  <dcterms:modified xsi:type="dcterms:W3CDTF">2018-10-25T14:54:14Z</dcterms:modified>
</cp:coreProperties>
</file>